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90" r:id="rId3"/>
    <p:sldId id="267" r:id="rId4"/>
    <p:sldId id="320" r:id="rId5"/>
    <p:sldId id="268" r:id="rId6"/>
    <p:sldId id="322" r:id="rId7"/>
    <p:sldId id="664" r:id="rId8"/>
    <p:sldId id="665" r:id="rId9"/>
    <p:sldId id="321" r:id="rId10"/>
    <p:sldId id="323" r:id="rId11"/>
    <p:sldId id="326" r:id="rId12"/>
    <p:sldId id="328" r:id="rId13"/>
    <p:sldId id="327" r:id="rId14"/>
    <p:sldId id="258" r:id="rId15"/>
    <p:sldId id="286" r:id="rId16"/>
    <p:sldId id="264" r:id="rId17"/>
    <p:sldId id="265" r:id="rId18"/>
    <p:sldId id="669" r:id="rId19"/>
    <p:sldId id="294" r:id="rId20"/>
    <p:sldId id="271" r:id="rId21"/>
    <p:sldId id="671" r:id="rId22"/>
    <p:sldId id="672" r:id="rId23"/>
    <p:sldId id="674" r:id="rId24"/>
    <p:sldId id="675" r:id="rId25"/>
    <p:sldId id="677" r:id="rId26"/>
    <p:sldId id="266" r:id="rId27"/>
    <p:sldId id="679" r:id="rId28"/>
    <p:sldId id="680" r:id="rId29"/>
    <p:sldId id="297" r:id="rId30"/>
    <p:sldId id="681" r:id="rId31"/>
    <p:sldId id="31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shani Jay" initials="RJ" lastIdx="1" clrIdx="0">
    <p:extLst>
      <p:ext uri="{19B8F6BF-5375-455C-9EA6-DF929625EA0E}">
        <p15:presenceInfo xmlns:p15="http://schemas.microsoft.com/office/powerpoint/2012/main" userId="2e7436c26e612f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5D18E1-8012-4B8B-B96C-D3FCCF1D2B1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519531B-74B3-405F-A42D-BCED66A9E5AE}">
      <dgm:prSet phldrT="[Text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dirty="0"/>
            <a:t>Energy Security </a:t>
          </a:r>
        </a:p>
      </dgm:t>
    </dgm:pt>
    <dgm:pt modelId="{DA7EED8C-459F-4CF8-95E0-A136010FC241}" type="parTrans" cxnId="{B44F7C2F-EDA2-468F-9B2B-E45727836888}">
      <dgm:prSet/>
      <dgm:spPr/>
      <dgm:t>
        <a:bodyPr/>
        <a:lstStyle/>
        <a:p>
          <a:endParaRPr lang="en-US"/>
        </a:p>
      </dgm:t>
    </dgm:pt>
    <dgm:pt modelId="{09959BC3-CCE6-4E34-BA82-35AB5D2619A7}" type="sibTrans" cxnId="{B44F7C2F-EDA2-468F-9B2B-E45727836888}">
      <dgm:prSet/>
      <dgm:spPr/>
      <dgm:t>
        <a:bodyPr/>
        <a:lstStyle/>
        <a:p>
          <a:endParaRPr lang="en-US"/>
        </a:p>
      </dgm:t>
    </dgm:pt>
    <dgm:pt modelId="{78DA6B2C-C18B-401E-80E3-BF77229904FF}">
      <dgm:prSet phldrT="[Text]"/>
      <dgm:spPr>
        <a:solidFill>
          <a:srgbClr val="00B050">
            <a:alpha val="49804"/>
          </a:srgbClr>
        </a:solidFill>
      </dgm:spPr>
      <dgm:t>
        <a:bodyPr/>
        <a:lstStyle/>
        <a:p>
          <a:r>
            <a:rPr lang="en-US" dirty="0"/>
            <a:t>GDP Growth </a:t>
          </a:r>
        </a:p>
      </dgm:t>
    </dgm:pt>
    <dgm:pt modelId="{348FA993-E422-4DB3-ABAA-5A69A34B57FB}" type="parTrans" cxnId="{A1BA43C4-E8EE-49D1-B466-8DDCCDA959B2}">
      <dgm:prSet/>
      <dgm:spPr/>
      <dgm:t>
        <a:bodyPr/>
        <a:lstStyle/>
        <a:p>
          <a:endParaRPr lang="en-US"/>
        </a:p>
      </dgm:t>
    </dgm:pt>
    <dgm:pt modelId="{89FCAEE1-F755-4ED7-92D8-C206DC51BA04}" type="sibTrans" cxnId="{A1BA43C4-E8EE-49D1-B466-8DDCCDA959B2}">
      <dgm:prSet/>
      <dgm:spPr/>
      <dgm:t>
        <a:bodyPr/>
        <a:lstStyle/>
        <a:p>
          <a:endParaRPr lang="en-US"/>
        </a:p>
      </dgm:t>
    </dgm:pt>
    <dgm:pt modelId="{612ED587-C60C-46A8-929F-31A13A4955AE}">
      <dgm:prSet phldrT="[Text]"/>
      <dgm:spPr/>
      <dgm:t>
        <a:bodyPr/>
        <a:lstStyle/>
        <a:p>
          <a:r>
            <a:rPr lang="en-US" dirty="0"/>
            <a:t>Energy Demand Growth </a:t>
          </a:r>
        </a:p>
      </dgm:t>
    </dgm:pt>
    <dgm:pt modelId="{6BD1935C-1A2F-4A63-AA61-2731317DD6D3}" type="parTrans" cxnId="{02BA2D50-BA81-4848-A83D-8B3CC2ECA030}">
      <dgm:prSet/>
      <dgm:spPr/>
      <dgm:t>
        <a:bodyPr/>
        <a:lstStyle/>
        <a:p>
          <a:endParaRPr lang="en-US"/>
        </a:p>
      </dgm:t>
    </dgm:pt>
    <dgm:pt modelId="{016FB97D-67CF-4CD7-99F7-EBEECD07B956}" type="sibTrans" cxnId="{02BA2D50-BA81-4848-A83D-8B3CC2ECA030}">
      <dgm:prSet/>
      <dgm:spPr/>
      <dgm:t>
        <a:bodyPr/>
        <a:lstStyle/>
        <a:p>
          <a:endParaRPr lang="en-US"/>
        </a:p>
      </dgm:t>
    </dgm:pt>
    <dgm:pt modelId="{0CCDA352-F9A2-4883-AB81-657A7541A23A}" type="pres">
      <dgm:prSet presAssocID="{F65D18E1-8012-4B8B-B96C-D3FCCF1D2B19}" presName="compositeShape" presStyleCnt="0">
        <dgm:presLayoutVars>
          <dgm:chMax val="7"/>
          <dgm:dir/>
          <dgm:resizeHandles val="exact"/>
        </dgm:presLayoutVars>
      </dgm:prSet>
      <dgm:spPr/>
    </dgm:pt>
    <dgm:pt modelId="{7F3F00B9-2448-4817-A6DA-B29F91CEC926}" type="pres">
      <dgm:prSet presAssocID="{5519531B-74B3-405F-A42D-BCED66A9E5AE}" presName="circ1" presStyleLbl="vennNode1" presStyleIdx="0" presStyleCnt="3" custLinFactNeighborX="-93548" custLinFactNeighborY="-2083"/>
      <dgm:spPr/>
    </dgm:pt>
    <dgm:pt modelId="{16BF97FC-ABA6-4D1A-AEEE-4FAE00CD674E}" type="pres">
      <dgm:prSet presAssocID="{5519531B-74B3-405F-A42D-BCED66A9E5A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385B41-BA5B-4219-BD6A-C38615AE8525}" type="pres">
      <dgm:prSet presAssocID="{78DA6B2C-C18B-401E-80E3-BF77229904FF}" presName="circ2" presStyleLbl="vennNode1" presStyleIdx="1" presStyleCnt="3" custLinFactNeighborX="41655" custLinFactNeighborY="-31309"/>
      <dgm:spPr/>
    </dgm:pt>
    <dgm:pt modelId="{E0D41860-1BAD-429A-8F6F-C2F4DF3FE9CD}" type="pres">
      <dgm:prSet presAssocID="{78DA6B2C-C18B-401E-80E3-BF77229904F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C40494C-2EFE-4804-BD79-751893962165}" type="pres">
      <dgm:prSet presAssocID="{612ED587-C60C-46A8-929F-31A13A4955AE}" presName="circ3" presStyleLbl="vennNode1" presStyleIdx="2" presStyleCnt="3" custLinFactNeighborX="-64126" custLinFactNeighborY="2083"/>
      <dgm:spPr/>
    </dgm:pt>
    <dgm:pt modelId="{B5DBA2C9-5593-45BB-8514-9A5B7D12B328}" type="pres">
      <dgm:prSet presAssocID="{612ED587-C60C-46A8-929F-31A13A4955A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44F7C2F-EDA2-468F-9B2B-E45727836888}" srcId="{F65D18E1-8012-4B8B-B96C-D3FCCF1D2B19}" destId="{5519531B-74B3-405F-A42D-BCED66A9E5AE}" srcOrd="0" destOrd="0" parTransId="{DA7EED8C-459F-4CF8-95E0-A136010FC241}" sibTransId="{09959BC3-CCE6-4E34-BA82-35AB5D2619A7}"/>
    <dgm:cxn modelId="{E6A93846-D992-44B3-BBC2-122CCB8E074E}" type="presOf" srcId="{5519531B-74B3-405F-A42D-BCED66A9E5AE}" destId="{7F3F00B9-2448-4817-A6DA-B29F91CEC926}" srcOrd="0" destOrd="0" presId="urn:microsoft.com/office/officeart/2005/8/layout/venn1"/>
    <dgm:cxn modelId="{02BA2D50-BA81-4848-A83D-8B3CC2ECA030}" srcId="{F65D18E1-8012-4B8B-B96C-D3FCCF1D2B19}" destId="{612ED587-C60C-46A8-929F-31A13A4955AE}" srcOrd="2" destOrd="0" parTransId="{6BD1935C-1A2F-4A63-AA61-2731317DD6D3}" sibTransId="{016FB97D-67CF-4CD7-99F7-EBEECD07B956}"/>
    <dgm:cxn modelId="{5775C470-77CB-4983-9642-6BC5660FF03C}" type="presOf" srcId="{5519531B-74B3-405F-A42D-BCED66A9E5AE}" destId="{16BF97FC-ABA6-4D1A-AEEE-4FAE00CD674E}" srcOrd="1" destOrd="0" presId="urn:microsoft.com/office/officeart/2005/8/layout/venn1"/>
    <dgm:cxn modelId="{5BDB0153-7EA8-4D4C-A7D7-D871D88F3EF1}" type="presOf" srcId="{612ED587-C60C-46A8-929F-31A13A4955AE}" destId="{EC40494C-2EFE-4804-BD79-751893962165}" srcOrd="0" destOrd="0" presId="urn:microsoft.com/office/officeart/2005/8/layout/venn1"/>
    <dgm:cxn modelId="{78150E87-3547-4E1F-9C9F-E1A467A32441}" type="presOf" srcId="{F65D18E1-8012-4B8B-B96C-D3FCCF1D2B19}" destId="{0CCDA352-F9A2-4883-AB81-657A7541A23A}" srcOrd="0" destOrd="0" presId="urn:microsoft.com/office/officeart/2005/8/layout/venn1"/>
    <dgm:cxn modelId="{C6EA389B-D699-43C4-91A6-E36B7209E332}" type="presOf" srcId="{78DA6B2C-C18B-401E-80E3-BF77229904FF}" destId="{E0385B41-BA5B-4219-BD6A-C38615AE8525}" srcOrd="0" destOrd="0" presId="urn:microsoft.com/office/officeart/2005/8/layout/venn1"/>
    <dgm:cxn modelId="{A1BA43C4-E8EE-49D1-B466-8DDCCDA959B2}" srcId="{F65D18E1-8012-4B8B-B96C-D3FCCF1D2B19}" destId="{78DA6B2C-C18B-401E-80E3-BF77229904FF}" srcOrd="1" destOrd="0" parTransId="{348FA993-E422-4DB3-ABAA-5A69A34B57FB}" sibTransId="{89FCAEE1-F755-4ED7-92D8-C206DC51BA04}"/>
    <dgm:cxn modelId="{E242C9C6-C186-482A-83AA-AD0C2978D906}" type="presOf" srcId="{612ED587-C60C-46A8-929F-31A13A4955AE}" destId="{B5DBA2C9-5593-45BB-8514-9A5B7D12B328}" srcOrd="1" destOrd="0" presId="urn:microsoft.com/office/officeart/2005/8/layout/venn1"/>
    <dgm:cxn modelId="{BDCD51ED-5CCD-4C0E-B128-F896A9101E36}" type="presOf" srcId="{78DA6B2C-C18B-401E-80E3-BF77229904FF}" destId="{E0D41860-1BAD-429A-8F6F-C2F4DF3FE9CD}" srcOrd="1" destOrd="0" presId="urn:microsoft.com/office/officeart/2005/8/layout/venn1"/>
    <dgm:cxn modelId="{E84202DF-5384-46BF-BA09-2355A98BAA7D}" type="presParOf" srcId="{0CCDA352-F9A2-4883-AB81-657A7541A23A}" destId="{7F3F00B9-2448-4817-A6DA-B29F91CEC926}" srcOrd="0" destOrd="0" presId="urn:microsoft.com/office/officeart/2005/8/layout/venn1"/>
    <dgm:cxn modelId="{A894AAE8-7E46-4467-B3FA-E55CBFE14A93}" type="presParOf" srcId="{0CCDA352-F9A2-4883-AB81-657A7541A23A}" destId="{16BF97FC-ABA6-4D1A-AEEE-4FAE00CD674E}" srcOrd="1" destOrd="0" presId="urn:microsoft.com/office/officeart/2005/8/layout/venn1"/>
    <dgm:cxn modelId="{FC6726AF-1D77-4C86-A0B3-3102EE16CE63}" type="presParOf" srcId="{0CCDA352-F9A2-4883-AB81-657A7541A23A}" destId="{E0385B41-BA5B-4219-BD6A-C38615AE8525}" srcOrd="2" destOrd="0" presId="urn:microsoft.com/office/officeart/2005/8/layout/venn1"/>
    <dgm:cxn modelId="{6664C5E8-9904-44F7-B6BE-AC1267B38963}" type="presParOf" srcId="{0CCDA352-F9A2-4883-AB81-657A7541A23A}" destId="{E0D41860-1BAD-429A-8F6F-C2F4DF3FE9CD}" srcOrd="3" destOrd="0" presId="urn:microsoft.com/office/officeart/2005/8/layout/venn1"/>
    <dgm:cxn modelId="{3E319723-0F17-4738-A594-10245EA2248C}" type="presParOf" srcId="{0CCDA352-F9A2-4883-AB81-657A7541A23A}" destId="{EC40494C-2EFE-4804-BD79-751893962165}" srcOrd="4" destOrd="0" presId="urn:microsoft.com/office/officeart/2005/8/layout/venn1"/>
    <dgm:cxn modelId="{EC88DAED-18D4-4935-B562-03DC594CC008}" type="presParOf" srcId="{0CCDA352-F9A2-4883-AB81-657A7541A23A}" destId="{B5DBA2C9-5593-45BB-8514-9A5B7D12B32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F00B9-2448-4817-A6DA-B29F91CEC926}">
      <dsp:nvSpPr>
        <dsp:cNvPr id="0" name=""/>
        <dsp:cNvSpPr/>
      </dsp:nvSpPr>
      <dsp:spPr>
        <a:xfrm>
          <a:off x="1007373" y="11"/>
          <a:ext cx="3414229" cy="3414229"/>
        </a:xfrm>
        <a:prstGeom prst="ellipse">
          <a:avLst/>
        </a:prstGeom>
        <a:solidFill>
          <a:srgbClr val="FF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Energy Security </a:t>
          </a:r>
        </a:p>
      </dsp:txBody>
      <dsp:txXfrm>
        <a:off x="1462603" y="597501"/>
        <a:ext cx="2503768" cy="1536403"/>
      </dsp:txXfrm>
    </dsp:sp>
    <dsp:sp modelId="{E0385B41-BA5B-4219-BD6A-C38615AE8525}">
      <dsp:nvSpPr>
        <dsp:cNvPr id="0" name=""/>
        <dsp:cNvSpPr/>
      </dsp:nvSpPr>
      <dsp:spPr>
        <a:xfrm>
          <a:off x="6855481" y="1136062"/>
          <a:ext cx="3414229" cy="3414229"/>
        </a:xfrm>
        <a:prstGeom prst="ellipse">
          <a:avLst/>
        </a:prstGeom>
        <a:solidFill>
          <a:srgbClr val="00B050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GDP Growth </a:t>
          </a:r>
        </a:p>
      </dsp:txBody>
      <dsp:txXfrm>
        <a:off x="7899666" y="2018071"/>
        <a:ext cx="2048537" cy="1877826"/>
      </dsp:txXfrm>
    </dsp:sp>
    <dsp:sp modelId="{EC40494C-2EFE-4804-BD79-751893962165}">
      <dsp:nvSpPr>
        <dsp:cNvPr id="0" name=""/>
        <dsp:cNvSpPr/>
      </dsp:nvSpPr>
      <dsp:spPr>
        <a:xfrm>
          <a:off x="779940" y="2276141"/>
          <a:ext cx="3414229" cy="341422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Energy Demand Growth </a:t>
          </a:r>
        </a:p>
      </dsp:txBody>
      <dsp:txXfrm>
        <a:off x="1101446" y="3158150"/>
        <a:ext cx="2048537" cy="1877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D17C8-FB5D-41DC-B734-EEEC64B6E1D2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1643B-EDFB-42AE-94C6-16EB4E41B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56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5CC1F-EB86-4DCB-B4AB-6743CB25AF9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51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DE6D2-D364-1D32-760D-B3868D3D1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294B38-DEB7-A0EF-96EC-DA325EAFA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9B348-9C20-2482-9604-837CF13B7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E66D-C29D-4AAE-AB6C-812F899E592F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0A13F-6CFA-52C2-0754-07F5181E8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2EFB3-613C-B2D4-CB89-5665E8A2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C4CF-CCB8-458D-8E63-BA04C449C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42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65A0D-D62E-987B-0A99-5ED1A97B0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BE5051-7735-6F33-B35B-D9378EBF0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AA255-CB1F-7309-3E9E-6C0769F94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E66D-C29D-4AAE-AB6C-812F899E592F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35907-E311-BE93-4440-07C5B2937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26B9A-A767-464B-2C2D-B4C6610B8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C4CF-CCB8-458D-8E63-BA04C449C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55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06A8F4-6B9D-B7CD-BA13-E294B0B410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0BF412-415A-EA3A-A779-BA816F507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CA529-82A3-00CE-7980-CA5815981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E66D-C29D-4AAE-AB6C-812F899E592F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90DAB-8ED0-5DF7-8E59-D5267DE9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F32FE-ECDC-07DC-CE4E-93BEC7199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C4CF-CCB8-458D-8E63-BA04C449C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33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858DC-EDCE-45F9-BEC9-F65D157C8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4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DFE08-758D-74B6-D0E9-A9942F89F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44203-AB9B-D0C5-A909-89AEA4A28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CE89A-4032-1C05-31A9-09B224695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E66D-C29D-4AAE-AB6C-812F899E592F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D6956-696C-DDD1-3F17-612D12A1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B14CB-ED83-2F48-1EA2-598C05573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C4CF-CCB8-458D-8E63-BA04C449C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3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1F1CF-BEA2-F3FB-0416-477D6F713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3BF1C-4DCC-56A9-56B0-9BCFA657C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33EF1-84D6-AC5B-9476-3807B7D34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E66D-C29D-4AAE-AB6C-812F899E592F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18C80-62EB-875B-4344-788D11CDF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5956E-3D97-02BB-D057-2DCF4C9FE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C4CF-CCB8-458D-8E63-BA04C449C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D2876-D1D5-596C-6154-36B2772C0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F2A32-8225-8859-5226-E13241422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32BA21-A174-A3A0-18A8-F3ACCF77F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1893EB-9E09-31BD-2887-C1BF37D93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E66D-C29D-4AAE-AB6C-812F899E592F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6AB2F-A7A3-460D-5E7B-DA902E099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0200C-8F51-CFAD-6FE7-E307E861A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C4CF-CCB8-458D-8E63-BA04C449C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37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E6F4B-6123-CAB3-592C-0D79D2EBC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42D0F-669A-800F-7431-44CBFAD93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BCA904-B584-A3D3-68A1-B11599416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231B6-BAA8-C8A0-E9D6-32C8541847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244DE5-C6E5-1961-2110-210CB2CCFC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D25849-2968-6D25-1CD2-D3D7330E3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E66D-C29D-4AAE-AB6C-812F899E592F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F89B2C-05C6-496F-A130-E2250F8C8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8DAAFA-C049-D0D6-137E-99E129578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C4CF-CCB8-458D-8E63-BA04C449C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4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B5B55-3F39-93F1-BC37-747917511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8B2F8-4DDF-CA5E-28AC-67277BE4B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E66D-C29D-4AAE-AB6C-812F899E592F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E053F7-18D5-8368-4EF9-62265E2DB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43E071-1A14-DAE1-E9F3-263D79CCD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C4CF-CCB8-458D-8E63-BA04C449C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1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74A1DD-BEEE-E6A9-A006-4A45C9D1C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E66D-C29D-4AAE-AB6C-812F899E592F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FA2530-1087-B80D-290B-739890E2D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FE1BF-7611-AA8E-0E02-893BB046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C4CF-CCB8-458D-8E63-BA04C449C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3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6F40-6CF2-585A-7527-2E92BBB9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2454C-B587-FAD2-06BC-4C30EB84C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92E2B-E6E1-BD7C-16D2-6BABC7DDA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9EF12-5EFB-F573-AFDB-F634BB3C2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E66D-C29D-4AAE-AB6C-812F899E592F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07FBA-EA33-B1C1-AD54-89F7C734F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08D32-2F37-1C93-B4E1-68B82222B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C4CF-CCB8-458D-8E63-BA04C449C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20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FE48-91D4-AD6A-A8F3-F69012223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46397E-E031-2990-02DB-3FBBBAB46C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08D1A-28CD-0354-7132-54E18C378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928BC-5747-F34A-F039-0F5536D4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E66D-C29D-4AAE-AB6C-812F899E592F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BA2A4-C77B-D36E-530B-CB65EF14C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EA7149-51D6-C801-0341-1921D3D7C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C4CF-CCB8-458D-8E63-BA04C449C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46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0EB877-9D83-2F21-DB3E-9305E4D13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28062-14D0-5427-F45D-6387FBA3C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BC99A-F6C6-B999-461A-3DD25D736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3E66D-C29D-4AAE-AB6C-812F899E592F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8B218-DBA5-FD0C-ADEC-078E9BCE9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2DB73-5634-5A1E-4B7E-90FB05C4E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9C4CF-CCB8-458D-8E63-BA04C449C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4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sland.lk/wp-content/uploads/2024/07/Graph-3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gif"/><Relationship Id="rId7" Type="http://schemas.openxmlformats.org/officeDocument/2006/relationships/image" Target="../media/image25.jpeg"/><Relationship Id="rId12" Type="http://schemas.openxmlformats.org/officeDocument/2006/relationships/image" Target="../media/image30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wmf"/><Relationship Id="rId5" Type="http://schemas.openxmlformats.org/officeDocument/2006/relationships/image" Target="../media/image23.jpeg"/><Relationship Id="rId10" Type="http://schemas.openxmlformats.org/officeDocument/2006/relationships/image" Target="../media/image28.wmf"/><Relationship Id="rId4" Type="http://schemas.openxmlformats.org/officeDocument/2006/relationships/image" Target="../media/image22.wmf"/><Relationship Id="rId9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6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jpg"/><Relationship Id="rId4" Type="http://schemas.openxmlformats.org/officeDocument/2006/relationships/image" Target="../media/image36.jpg"/><Relationship Id="rId9" Type="http://schemas.openxmlformats.org/officeDocument/2006/relationships/image" Target="../media/image4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sland.lk/energy-is-peoples-property-time-to-claim-our-share/table-1-6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hyperlink" Target="http://island.lk/energy-is-peoples-property-time-to-claim-our-share/table-2-5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sland.lk/wp-content/uploads/2024/07/graph-1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hyperlink" Target="http://island.lk/wp-content/uploads/2024/07/graph-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51E627-197C-AFE8-3147-5AF5FD259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7910"/>
            <a:ext cx="12313920" cy="71271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202D85-8FA3-F34A-41CB-8442CECDE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5440" y="584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Energy Resources Belong  to the People </a:t>
            </a:r>
            <a:br>
              <a:rPr lang="en-US" b="1" dirty="0">
                <a:solidFill>
                  <a:srgbClr val="FF0000"/>
                </a:solidFill>
              </a:rPr>
            </a:br>
            <a:br>
              <a:rPr lang="en-US" dirty="0"/>
            </a:br>
            <a:r>
              <a:rPr lang="en-US" b="1" dirty="0">
                <a:solidFill>
                  <a:srgbClr val="00B050"/>
                </a:solidFill>
                <a:highlight>
                  <a:srgbClr val="FFFF00"/>
                </a:highlight>
              </a:rPr>
              <a:t>Let us Stake our Claim Now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5E93B2-3ACC-3BEF-34B2-7E14506FD7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5440" y="4618038"/>
            <a:ext cx="9144000" cy="165576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>
                <a:highlight>
                  <a:srgbClr val="FFFF00"/>
                </a:highlight>
              </a:rPr>
              <a:t>Eng Parakrama Jayasinghe</a:t>
            </a:r>
          </a:p>
        </p:txBody>
      </p:sp>
      <p:pic>
        <p:nvPicPr>
          <p:cNvPr id="5" name="Picture 2" descr="C:\Users\Windows 7\Desktop\Gliricdia Cash.jpg">
            <a:extLst>
              <a:ext uri="{FF2B5EF4-FFF2-40B4-BE49-F238E27FC236}">
                <a16:creationId xmlns:a16="http://schemas.microsoft.com/office/drawing/2014/main" id="{3EC9E5A7-E156-8F90-9BC0-24B0DED32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08160" y="4052350"/>
            <a:ext cx="2905760" cy="2938454"/>
          </a:xfrm>
          <a:prstGeom prst="rect">
            <a:avLst/>
          </a:prstGeom>
          <a:noFill/>
        </p:spPr>
      </p:pic>
      <p:pic>
        <p:nvPicPr>
          <p:cNvPr id="6" name="Picture 5" descr="Solar Roof Top System | Inox Solar Energy">
            <a:extLst>
              <a:ext uri="{FF2B5EF4-FFF2-40B4-BE49-F238E27FC236}">
                <a16:creationId xmlns:a16="http://schemas.microsoft.com/office/drawing/2014/main" id="{BBB3AEEA-E808-436C-E6D6-36E7BD1EA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4252119"/>
            <a:ext cx="3440915" cy="238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346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AB04E7-D17E-C36C-9B1F-54798ABCB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365125"/>
            <a:ext cx="11470640" cy="1325563"/>
          </a:xfrm>
        </p:spPr>
        <p:txBody>
          <a:bodyPr/>
          <a:lstStyle/>
          <a:p>
            <a:r>
              <a:rPr lang="en-US" dirty="0"/>
              <a:t>The Path is Clear–RT Solar is leading the race</a:t>
            </a:r>
          </a:p>
        </p:txBody>
      </p:sp>
      <p:pic>
        <p:nvPicPr>
          <p:cNvPr id="7" name="Content Placeholder 6" descr="Passed 1000 MW  mark ">
            <a:hlinkClick r:id="rId2"/>
            <a:extLst>
              <a:ext uri="{FF2B5EF4-FFF2-40B4-BE49-F238E27FC236}">
                <a16:creationId xmlns:a16="http://schemas.microsoft.com/office/drawing/2014/main" id="{057493FD-421A-EA03-88DF-6CC4D1EBA3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16877"/>
            <a:ext cx="8316685" cy="54256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2F51981-0008-389E-F0E3-BB493BE1F1CF}"/>
              </a:ext>
            </a:extLst>
          </p:cNvPr>
          <p:cNvSpPr/>
          <p:nvPr/>
        </p:nvSpPr>
        <p:spPr>
          <a:xfrm>
            <a:off x="4622801" y="2642440"/>
            <a:ext cx="3008086" cy="114578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6FCDEC-9E0D-C00D-BD4E-1522D54C9186}"/>
              </a:ext>
            </a:extLst>
          </p:cNvPr>
          <p:cNvSpPr txBox="1"/>
          <p:nvPr/>
        </p:nvSpPr>
        <p:spPr>
          <a:xfrm>
            <a:off x="4886960" y="2950029"/>
            <a:ext cx="247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Passed the1000 MW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E6B767-8E07-BFC3-C0DD-E208CEF7A041}"/>
              </a:ext>
            </a:extLst>
          </p:cNvPr>
          <p:cNvCxnSpPr/>
          <p:nvPr/>
        </p:nvCxnSpPr>
        <p:spPr>
          <a:xfrm>
            <a:off x="7064829" y="3788229"/>
            <a:ext cx="609600" cy="7598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4AB3426-095D-5B65-5F89-289EDBB38E3A}"/>
              </a:ext>
            </a:extLst>
          </p:cNvPr>
          <p:cNvSpPr txBox="1"/>
          <p:nvPr/>
        </p:nvSpPr>
        <p:spPr>
          <a:xfrm>
            <a:off x="10200640" y="2519680"/>
            <a:ext cx="18491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65,000 Prosumers and Counting </a:t>
            </a:r>
          </a:p>
        </p:txBody>
      </p:sp>
    </p:spTree>
    <p:extLst>
      <p:ext uri="{BB962C8B-B14F-4D97-AF65-F5344CB8AC3E}">
        <p14:creationId xmlns:p14="http://schemas.microsoft.com/office/powerpoint/2010/main" val="254280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AB2C0-3500-EE37-89B3-F141937F9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It is the proverbial Win- Win in practice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6EED0DD9-FF57-E9D3-10E4-61DD92EFB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59" y="1690688"/>
            <a:ext cx="12149859" cy="5055552"/>
          </a:xfrm>
        </p:spPr>
      </p:pic>
    </p:spTree>
    <p:extLst>
      <p:ext uri="{BB962C8B-B14F-4D97-AF65-F5344CB8AC3E}">
        <p14:creationId xmlns:p14="http://schemas.microsoft.com/office/powerpoint/2010/main" val="2921606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91A74-E063-202F-AADE-53AD8C229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285"/>
            <a:ext cx="10515600" cy="6000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Additional Income to Prosumers !!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50713C-7040-4E79-8F88-2E35FB354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20" y="1560618"/>
            <a:ext cx="7437120" cy="509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85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744BFE-58D8-7A63-B232-98875535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365125"/>
            <a:ext cx="1126236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Multiple Benefits to Prosumer and Sri Lanka 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CC4DAB90-FEC4-B38C-E901-73ED21348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Feasible even for low consumption prosumers</a:t>
            </a:r>
          </a:p>
          <a:p>
            <a:r>
              <a:rPr lang="en-US" dirty="0"/>
              <a:t>Total Insulation from all future tariff increases</a:t>
            </a:r>
          </a:p>
          <a:p>
            <a:r>
              <a:rPr lang="en-US" dirty="0"/>
              <a:t>Net Income even when  paying loan instalments</a:t>
            </a:r>
          </a:p>
          <a:p>
            <a:r>
              <a:rPr lang="en-US" dirty="0"/>
              <a:t>The best investment in town</a:t>
            </a:r>
          </a:p>
          <a:p>
            <a:r>
              <a:rPr lang="en-US" dirty="0"/>
              <a:t>Each kWh removes one kWh of oil and helps reduce FOREX drain</a:t>
            </a:r>
          </a:p>
          <a:p>
            <a:r>
              <a:rPr lang="en-US" dirty="0"/>
              <a:t>The current impact – with 1000 MW of RT Solar PV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1,320 GWh saving in annual generation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$ 277 Million saving of </a:t>
            </a:r>
            <a:r>
              <a:rPr lang="en-US">
                <a:solidFill>
                  <a:srgbClr val="FF0000"/>
                </a:solidFill>
              </a:rPr>
              <a:t>FOREX  Annually 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Saving to CEB Rs 55 Billion  annually -  1320 x(68-26) X 10</a:t>
            </a:r>
            <a:r>
              <a:rPr lang="en-US" baseline="30000" dirty="0">
                <a:solidFill>
                  <a:srgbClr val="FF0000"/>
                </a:solidFill>
              </a:rPr>
              <a:t>6</a:t>
            </a:r>
          </a:p>
          <a:p>
            <a:pPr marL="457200" lvl="1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389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 descr="power line"/>
          <p:cNvSpPr>
            <a:spLocks noChangeArrowheads="1"/>
          </p:cNvSpPr>
          <p:nvPr/>
        </p:nvSpPr>
        <p:spPr bwMode="auto">
          <a:xfrm>
            <a:off x="1465087" y="-18864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cxnSp>
        <p:nvCxnSpPr>
          <p:cNvPr id="48132" name="Straight Arrow Connector 5"/>
          <p:cNvCxnSpPr>
            <a:cxnSpLocks noChangeShapeType="1"/>
          </p:cNvCxnSpPr>
          <p:nvPr/>
        </p:nvCxnSpPr>
        <p:spPr bwMode="auto">
          <a:xfrm>
            <a:off x="5608222" y="3243860"/>
            <a:ext cx="888846" cy="109781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8133" name="TextBox 4"/>
          <p:cNvSpPr txBox="1">
            <a:spLocks noChangeArrowheads="1"/>
          </p:cNvSpPr>
          <p:nvPr/>
        </p:nvSpPr>
        <p:spPr bwMode="auto">
          <a:xfrm>
            <a:off x="1605140" y="2819004"/>
            <a:ext cx="4147215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 b="1" dirty="0">
                <a:solidFill>
                  <a:srgbClr val="FF0000"/>
                </a:solidFill>
              </a:rPr>
              <a:t>Power for the People by the People </a:t>
            </a:r>
            <a:r>
              <a:rPr lang="en-US" sz="3600" b="1" dirty="0">
                <a:solidFill>
                  <a:srgbClr val="FF0000"/>
                </a:solidFill>
              </a:rPr>
              <a:t>  </a:t>
            </a:r>
          </a:p>
          <a:p>
            <a:pPr algn="ctr" eaLnBrk="0" hangingPunct="0"/>
            <a:r>
              <a:rPr lang="en-US" sz="3600" dirty="0">
                <a:solidFill>
                  <a:srgbClr val="FF0000"/>
                </a:solidFill>
              </a:rPr>
              <a:t>make Energy a Consumers business </a:t>
            </a:r>
          </a:p>
        </p:txBody>
      </p:sp>
      <p:cxnSp>
        <p:nvCxnSpPr>
          <p:cNvPr id="48134" name="Straight Arrow Connector 6"/>
          <p:cNvCxnSpPr>
            <a:cxnSpLocks noChangeShapeType="1"/>
          </p:cNvCxnSpPr>
          <p:nvPr/>
        </p:nvCxnSpPr>
        <p:spPr bwMode="auto">
          <a:xfrm rot="16200000" flipV="1">
            <a:off x="4152900" y="4457700"/>
            <a:ext cx="152400" cy="76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8135" name="Straight Arrow Connector 8"/>
          <p:cNvCxnSpPr>
            <a:cxnSpLocks noChangeShapeType="1"/>
          </p:cNvCxnSpPr>
          <p:nvPr/>
        </p:nvCxnSpPr>
        <p:spPr bwMode="auto">
          <a:xfrm>
            <a:off x="3852377" y="2122483"/>
            <a:ext cx="2851170" cy="1435930"/>
          </a:xfrm>
          <a:prstGeom prst="straightConnector1">
            <a:avLst/>
          </a:prstGeom>
          <a:noFill/>
          <a:ln w="215900" algn="ctr">
            <a:solidFill>
              <a:srgbClr val="FF0066"/>
            </a:solidFill>
            <a:round/>
            <a:headEnd/>
            <a:tailEnd type="arrow" w="med" len="med"/>
          </a:ln>
        </p:spPr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CC33-C9CF-427E-B726-A8B28178B892}" type="datetime1">
              <a:rPr lang="en-US" smtClean="0"/>
              <a:pPr/>
              <a:t>8/18/2024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9780-282F-4714-8D6C-0F98F728F1A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4" name="Picture 2" descr="C:\Users\Windows 7\Desktop\Gliricdia Ca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7068" y="2599427"/>
            <a:ext cx="3974287" cy="4019004"/>
          </a:xfrm>
          <a:prstGeom prst="rect">
            <a:avLst/>
          </a:prstGeom>
          <a:noFill/>
        </p:spPr>
      </p:pic>
      <p:sp>
        <p:nvSpPr>
          <p:cNvPr id="12" name="Rectangle 2" descr="power line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pic>
        <p:nvPicPr>
          <p:cNvPr id="17" name="Picture 12"/>
          <p:cNvPicPr>
            <a:picLocks noChangeAspect="1" noChangeArrowheads="1"/>
          </p:cNvPicPr>
          <p:nvPr/>
        </p:nvPicPr>
        <p:blipFill rotWithShape="1">
          <a:blip r:embed="rId4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7"/>
          <a:stretch/>
        </p:blipFill>
        <p:spPr bwMode="auto">
          <a:xfrm>
            <a:off x="7074568" y="4161906"/>
            <a:ext cx="3412538" cy="263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15"/>
          <p:cNvSpPr>
            <a:spLocks noChangeArrowheads="1"/>
          </p:cNvSpPr>
          <p:nvPr/>
        </p:nvSpPr>
        <p:spPr bwMode="auto">
          <a:xfrm rot="-9456364">
            <a:off x="2958798" y="1399467"/>
            <a:ext cx="5836103" cy="3962400"/>
          </a:xfrm>
          <a:custGeom>
            <a:avLst/>
            <a:gdLst>
              <a:gd name="T0" fmla="*/ 700720737 w 21600"/>
              <a:gd name="T1" fmla="*/ 1716306 h 21600"/>
              <a:gd name="T2" fmla="*/ 143695237 w 21600"/>
              <a:gd name="T3" fmla="*/ 310875942 h 21600"/>
              <a:gd name="T4" fmla="*/ 726814909 w 21600"/>
              <a:gd name="T5" fmla="*/ 126463665 h 21600"/>
              <a:gd name="T6" fmla="*/ 1680852830 w 21600"/>
              <a:gd name="T7" fmla="*/ 198848845 h 21600"/>
              <a:gd name="T8" fmla="*/ 1493955860 w 21600"/>
              <a:gd name="T9" fmla="*/ 397596795 h 21600"/>
              <a:gd name="T10" fmla="*/ 1069411453 w 21600"/>
              <a:gd name="T11" fmla="*/ 31010199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394" y="8237"/>
                </a:moveTo>
                <a:cubicBezTo>
                  <a:pt x="16337" y="5516"/>
                  <a:pt x="13718" y="3725"/>
                  <a:pt x="10800" y="3725"/>
                </a:cubicBezTo>
                <a:cubicBezTo>
                  <a:pt x="7369" y="3724"/>
                  <a:pt x="4433" y="6185"/>
                  <a:pt x="3833" y="9563"/>
                </a:cubicBezTo>
                <a:lnTo>
                  <a:pt x="166" y="8912"/>
                </a:lnTo>
                <a:cubicBezTo>
                  <a:pt x="1081" y="3756"/>
                  <a:pt x="5563" y="-1"/>
                  <a:pt x="10800" y="0"/>
                </a:cubicBezTo>
                <a:cubicBezTo>
                  <a:pt x="15254" y="0"/>
                  <a:pt x="19252" y="2735"/>
                  <a:pt x="20866" y="6887"/>
                </a:cubicBezTo>
                <a:lnTo>
                  <a:pt x="23383" y="5909"/>
                </a:lnTo>
                <a:lnTo>
                  <a:pt x="20783" y="11815"/>
                </a:lnTo>
                <a:lnTo>
                  <a:pt x="14877" y="9215"/>
                </a:lnTo>
                <a:lnTo>
                  <a:pt x="17394" y="8237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150887" y="454574"/>
            <a:ext cx="77723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A new Dawn for Bio Energy 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</a:rPr>
              <a:t> 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“Role of Bio Energy for Long Term Energy Security </a:t>
            </a:r>
            <a:r>
              <a:rPr lang="en-US" sz="2800" dirty="0">
                <a:solidFill>
                  <a:srgbClr val="FF0000"/>
                </a:solidFill>
              </a:rPr>
              <a:t>“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47371" y="4598045"/>
            <a:ext cx="72822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Eng. </a:t>
            </a:r>
            <a:r>
              <a:rPr lang="en-US" sz="3200" b="1" dirty="0" err="1">
                <a:solidFill>
                  <a:srgbClr val="FFFF00"/>
                </a:solidFill>
              </a:rPr>
              <a:t>Parakrama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Jayainghe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</a:rPr>
              <a:t>Bio Energy Association of Sri Lanka  </a:t>
            </a:r>
          </a:p>
        </p:txBody>
      </p:sp>
    </p:spTree>
    <p:extLst>
      <p:ext uri="{BB962C8B-B14F-4D97-AF65-F5344CB8AC3E}">
        <p14:creationId xmlns:p14="http://schemas.microsoft.com/office/powerpoint/2010/main" val="1177027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>
            <a:extLst>
              <a:ext uri="{FF2B5EF4-FFF2-40B4-BE49-F238E27FC236}">
                <a16:creationId xmlns:a16="http://schemas.microsoft.com/office/drawing/2014/main" id="{10F800C3-8251-C613-ADC0-9171632C9883}"/>
              </a:ext>
            </a:extLst>
          </p:cNvPr>
          <p:cNvSpPr>
            <a:spLocks noChangeArrowheads="1"/>
          </p:cNvSpPr>
          <p:nvPr/>
        </p:nvSpPr>
        <p:spPr bwMode="auto">
          <a:xfrm rot="19933959">
            <a:off x="6167439" y="4797426"/>
            <a:ext cx="1558925" cy="320675"/>
          </a:xfrm>
          <a:prstGeom prst="leftArrow">
            <a:avLst>
              <a:gd name="adj1" fmla="val 50000"/>
              <a:gd name="adj2" fmla="val 1215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CAEA66B-9C50-CC63-9BEC-D92E8EC3F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219200"/>
            <a:ext cx="34559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r" eaLnBrk="1" hangingPunct="1"/>
            <a:r>
              <a:rPr lang="en-GB" altLang="en-US" sz="3200" b="1">
                <a:solidFill>
                  <a:srgbClr val="3333CC"/>
                </a:solidFill>
                <a:latin typeface="Times New Roman" panose="02020603050405020304" pitchFamily="18" charset="0"/>
              </a:rPr>
              <a:t>Biomass Economy</a:t>
            </a:r>
          </a:p>
        </p:txBody>
      </p:sp>
      <p:pic>
        <p:nvPicPr>
          <p:cNvPr id="20484" name="Picture 4" descr="13">
            <a:extLst>
              <a:ext uri="{FF2B5EF4-FFF2-40B4-BE49-F238E27FC236}">
                <a16:creationId xmlns:a16="http://schemas.microsoft.com/office/drawing/2014/main" id="{6082C564-5A39-E5B5-0343-8EAC2879B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1844675"/>
            <a:ext cx="2952750" cy="208915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j0315838">
            <a:extLst>
              <a:ext uri="{FF2B5EF4-FFF2-40B4-BE49-F238E27FC236}">
                <a16:creationId xmlns:a16="http://schemas.microsoft.com/office/drawing/2014/main" id="{A576F9AD-4B27-370D-17AF-933C286628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600" y="188914"/>
            <a:ext cx="10414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j0149627">
            <a:extLst>
              <a:ext uri="{FF2B5EF4-FFF2-40B4-BE49-F238E27FC236}">
                <a16:creationId xmlns:a16="http://schemas.microsoft.com/office/drawing/2014/main" id="{78D7A582-023E-F37B-CCBB-7ACDE3D9F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4797426"/>
            <a:ext cx="19431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25">
            <a:extLst>
              <a:ext uri="{FF2B5EF4-FFF2-40B4-BE49-F238E27FC236}">
                <a16:creationId xmlns:a16="http://schemas.microsoft.com/office/drawing/2014/main" id="{22F2767C-7D77-381D-2833-F3A506569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6" y="5229226"/>
            <a:ext cx="1946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2">
            <a:extLst>
              <a:ext uri="{FF2B5EF4-FFF2-40B4-BE49-F238E27FC236}">
                <a16:creationId xmlns:a16="http://schemas.microsoft.com/office/drawing/2014/main" id="{2015C504-0E9A-565A-C797-294A9F919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908051"/>
            <a:ext cx="187325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 descr="IMG_0052">
            <a:extLst>
              <a:ext uri="{FF2B5EF4-FFF2-40B4-BE49-F238E27FC236}">
                <a16:creationId xmlns:a16="http://schemas.microsoft.com/office/drawing/2014/main" id="{031C47C9-3C64-EC2C-A199-8FAAE6BEA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2781301"/>
            <a:ext cx="13509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>
            <a:extLst>
              <a:ext uri="{FF2B5EF4-FFF2-40B4-BE49-F238E27FC236}">
                <a16:creationId xmlns:a16="http://schemas.microsoft.com/office/drawing/2014/main" id="{6552AAD0-F028-A437-72B7-B65938619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3" y="6216650"/>
            <a:ext cx="1655762" cy="558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Verdana" panose="020B0604030504040204" pitchFamily="34" charset="0"/>
              </a:rPr>
              <a:t>ORGANIC</a:t>
            </a:r>
          </a:p>
          <a:p>
            <a:pPr eaLnBrk="1" hangingPunct="1"/>
            <a:r>
              <a:rPr lang="en-US" altLang="en-US" sz="1400" b="1">
                <a:latin typeface="Verdana" panose="020B0604030504040204" pitchFamily="34" charset="0"/>
              </a:rPr>
              <a:t> </a:t>
            </a:r>
            <a:r>
              <a:rPr lang="en-US" altLang="en-US" sz="1400" b="1">
                <a:solidFill>
                  <a:srgbClr val="000000"/>
                </a:solidFill>
                <a:latin typeface="Verdana" panose="020B0604030504040204" pitchFamily="34" charset="0"/>
              </a:rPr>
              <a:t>FERTILIZER</a:t>
            </a:r>
            <a:r>
              <a:rPr lang="en-US" altLang="en-US" sz="1600">
                <a:solidFill>
                  <a:srgbClr val="000000"/>
                </a:solidFill>
                <a:latin typeface="Verdana" panose="020B0604030504040204" pitchFamily="34" charset="0"/>
              </a:rPr>
              <a:t>  </a:t>
            </a:r>
            <a:endParaRPr lang="en-GB" altLang="en-US" sz="16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0491" name="AutoShape 11">
            <a:extLst>
              <a:ext uri="{FF2B5EF4-FFF2-40B4-BE49-F238E27FC236}">
                <a16:creationId xmlns:a16="http://schemas.microsoft.com/office/drawing/2014/main" id="{47B11C3C-D3F2-2EF9-D2E0-8A5E2B782C2A}"/>
              </a:ext>
            </a:extLst>
          </p:cNvPr>
          <p:cNvSpPr>
            <a:spLocks noChangeArrowheads="1"/>
          </p:cNvSpPr>
          <p:nvPr/>
        </p:nvSpPr>
        <p:spPr bwMode="auto">
          <a:xfrm rot="19632120">
            <a:off x="6888164" y="2420939"/>
            <a:ext cx="935037" cy="414337"/>
          </a:xfrm>
          <a:prstGeom prst="rightArrow">
            <a:avLst>
              <a:gd name="adj1" fmla="val 50000"/>
              <a:gd name="adj2" fmla="val 564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92" name="AutoShape 12">
            <a:extLst>
              <a:ext uri="{FF2B5EF4-FFF2-40B4-BE49-F238E27FC236}">
                <a16:creationId xmlns:a16="http://schemas.microsoft.com/office/drawing/2014/main" id="{86671EC1-9DF4-3576-2929-652CBBA8CD90}"/>
              </a:ext>
            </a:extLst>
          </p:cNvPr>
          <p:cNvSpPr>
            <a:spLocks noChangeArrowheads="1"/>
          </p:cNvSpPr>
          <p:nvPr/>
        </p:nvSpPr>
        <p:spPr bwMode="auto">
          <a:xfrm rot="19239874">
            <a:off x="9159875" y="1038226"/>
            <a:ext cx="655638" cy="360363"/>
          </a:xfrm>
          <a:prstGeom prst="rightArrow">
            <a:avLst>
              <a:gd name="adj1" fmla="val 50000"/>
              <a:gd name="adj2" fmla="val 454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93" name="AutoShape 13">
            <a:extLst>
              <a:ext uri="{FF2B5EF4-FFF2-40B4-BE49-F238E27FC236}">
                <a16:creationId xmlns:a16="http://schemas.microsoft.com/office/drawing/2014/main" id="{E9E6EDCB-40CD-A1B5-431D-604377D5B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6" y="3429001"/>
            <a:ext cx="1368425" cy="455613"/>
          </a:xfrm>
          <a:prstGeom prst="rightArrow">
            <a:avLst>
              <a:gd name="adj1" fmla="val 50000"/>
              <a:gd name="adj2" fmla="val 750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94" name="Text Box 14">
            <a:extLst>
              <a:ext uri="{FF2B5EF4-FFF2-40B4-BE49-F238E27FC236}">
                <a16:creationId xmlns:a16="http://schemas.microsoft.com/office/drawing/2014/main" id="{67B37909-98E5-B464-00C8-938185CE6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5" y="2276476"/>
            <a:ext cx="1157288" cy="314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l" eaLnBrk="1" hangingPunct="1"/>
            <a:r>
              <a:rPr lang="en-GB" altLang="en-US" sz="1400" b="1">
                <a:solidFill>
                  <a:srgbClr val="000000"/>
                </a:solidFill>
                <a:latin typeface="Verdana" panose="020B0604030504040204" pitchFamily="34" charset="0"/>
              </a:rPr>
              <a:t>Fuelwood</a:t>
            </a:r>
          </a:p>
        </p:txBody>
      </p:sp>
      <p:sp>
        <p:nvSpPr>
          <p:cNvPr id="20495" name="Text Box 15">
            <a:extLst>
              <a:ext uri="{FF2B5EF4-FFF2-40B4-BE49-F238E27FC236}">
                <a16:creationId xmlns:a16="http://schemas.microsoft.com/office/drawing/2014/main" id="{E17AD0A9-1DA5-87A3-4D20-B7707C322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1295400"/>
            <a:ext cx="1477962" cy="376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l" eaLnBrk="1" hangingPunct="1"/>
            <a:r>
              <a:rPr lang="en-US" altLang="en-US" b="1">
                <a:solidFill>
                  <a:srgbClr val="FFFF00"/>
                </a:solidFill>
                <a:latin typeface="Verdana" panose="020B0604030504040204" pitchFamily="34" charset="0"/>
              </a:rPr>
              <a:t>Electricity</a:t>
            </a:r>
            <a:endParaRPr lang="en-GB" altLang="en-US" b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  <p:sp>
        <p:nvSpPr>
          <p:cNvPr id="20496" name="Text Box 16">
            <a:extLst>
              <a:ext uri="{FF2B5EF4-FFF2-40B4-BE49-F238E27FC236}">
                <a16:creationId xmlns:a16="http://schemas.microsoft.com/office/drawing/2014/main" id="{9AA037B9-A967-BD55-FBF8-46EC487E5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1" y="3352801"/>
            <a:ext cx="2987675" cy="3667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l" eaLnBrk="1" hangingPunct="1"/>
            <a:r>
              <a:rPr lang="en-US" altLang="en-US" b="1">
                <a:solidFill>
                  <a:schemeClr val="bg1"/>
                </a:solidFill>
                <a:latin typeface="Verdana" panose="020B0604030504040204" pitchFamily="34" charset="0"/>
              </a:rPr>
              <a:t>ENERGY PLANTATION</a:t>
            </a:r>
            <a:endParaRPr lang="en-GB" altLang="en-US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0497" name="AutoShape 17">
            <a:extLst>
              <a:ext uri="{FF2B5EF4-FFF2-40B4-BE49-F238E27FC236}">
                <a16:creationId xmlns:a16="http://schemas.microsoft.com/office/drawing/2014/main" id="{26E340B5-A866-0FFC-553A-B7ABD118507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88495" y="3024982"/>
            <a:ext cx="414337" cy="647700"/>
          </a:xfrm>
          <a:prstGeom prst="downArrow">
            <a:avLst>
              <a:gd name="adj1" fmla="val 50000"/>
              <a:gd name="adj2" fmla="val 390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98" name="Text Box 18">
            <a:extLst>
              <a:ext uri="{FF2B5EF4-FFF2-40B4-BE49-F238E27FC236}">
                <a16:creationId xmlns:a16="http://schemas.microsoft.com/office/drawing/2014/main" id="{15B68635-EEFE-F3D8-BB94-243D167B4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3192464"/>
            <a:ext cx="1017587" cy="314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l" eaLnBrk="1" hangingPunct="1"/>
            <a:r>
              <a:rPr lang="en-US" altLang="en-US" sz="1400" b="1">
                <a:solidFill>
                  <a:srgbClr val="000000"/>
                </a:solidFill>
                <a:latin typeface="Verdana" panose="020B0604030504040204" pitchFamily="34" charset="0"/>
              </a:rPr>
              <a:t>FODDER</a:t>
            </a:r>
            <a:endParaRPr lang="en-GB" altLang="en-US" sz="14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0499" name="Text Box 19">
            <a:extLst>
              <a:ext uri="{FF2B5EF4-FFF2-40B4-BE49-F238E27FC236}">
                <a16:creationId xmlns:a16="http://schemas.microsoft.com/office/drawing/2014/main" id="{3DC6C9BF-237B-148E-00D0-82A629F6F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4416426"/>
            <a:ext cx="1325563" cy="314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l" eaLnBrk="1" hangingPunct="1"/>
            <a:r>
              <a:rPr lang="en-US" altLang="en-US" sz="1400" b="1">
                <a:solidFill>
                  <a:srgbClr val="000000"/>
                </a:solidFill>
                <a:latin typeface="Verdana" panose="020B0604030504040204" pitchFamily="34" charset="0"/>
              </a:rPr>
              <a:t>LIVESTOCK</a:t>
            </a:r>
            <a:endParaRPr lang="en-GB" altLang="en-US" sz="14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0500" name="AutoShape 20">
            <a:extLst>
              <a:ext uri="{FF2B5EF4-FFF2-40B4-BE49-F238E27FC236}">
                <a16:creationId xmlns:a16="http://schemas.microsoft.com/office/drawing/2014/main" id="{1AA3D471-40BE-BF43-72D6-C3E2ED7CE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3644901"/>
            <a:ext cx="485775" cy="574675"/>
          </a:xfrm>
          <a:prstGeom prst="downArrow">
            <a:avLst>
              <a:gd name="adj1" fmla="val 50000"/>
              <a:gd name="adj2" fmla="val 295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501" name="Text Box 21">
            <a:extLst>
              <a:ext uri="{FF2B5EF4-FFF2-40B4-BE49-F238E27FC236}">
                <a16:creationId xmlns:a16="http://schemas.microsoft.com/office/drawing/2014/main" id="{5BEDB155-3E24-00D8-1A6E-775A59332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5725" y="4581525"/>
            <a:ext cx="1479550" cy="527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Verdana" panose="020B0604030504040204" pitchFamily="34" charset="0"/>
              </a:rPr>
              <a:t>MACHINERY </a:t>
            </a:r>
          </a:p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Verdana" panose="020B0604030504040204" pitchFamily="34" charset="0"/>
              </a:rPr>
              <a:t>INDUSTRY</a:t>
            </a:r>
            <a:endParaRPr lang="en-GB" altLang="en-US" sz="14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0502" name="AutoShape 22">
            <a:extLst>
              <a:ext uri="{FF2B5EF4-FFF2-40B4-BE49-F238E27FC236}">
                <a16:creationId xmlns:a16="http://schemas.microsoft.com/office/drawing/2014/main" id="{F7777A62-3BDC-85D7-3C38-AF3AB6C3279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443957" y="6072982"/>
            <a:ext cx="549275" cy="588962"/>
          </a:xfrm>
          <a:custGeom>
            <a:avLst/>
            <a:gdLst>
              <a:gd name="T0" fmla="*/ 392350 w 21600"/>
              <a:gd name="T1" fmla="*/ 0 h 21600"/>
              <a:gd name="T2" fmla="*/ 235400 w 21600"/>
              <a:gd name="T3" fmla="*/ 196321 h 21600"/>
              <a:gd name="T4" fmla="*/ 0 w 21600"/>
              <a:gd name="T5" fmla="*/ 490829 h 21600"/>
              <a:gd name="T6" fmla="*/ 235400 w 21600"/>
              <a:gd name="T7" fmla="*/ 588962 h 21600"/>
              <a:gd name="T8" fmla="*/ 470800 w 21600"/>
              <a:gd name="T9" fmla="*/ 409001 h 21600"/>
              <a:gd name="T10" fmla="*/ 549275 w 21600"/>
              <a:gd name="T11" fmla="*/ 196321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5" name="Text Box 23">
            <a:extLst>
              <a:ext uri="{FF2B5EF4-FFF2-40B4-BE49-F238E27FC236}">
                <a16:creationId xmlns:a16="http://schemas.microsoft.com/office/drawing/2014/main" id="{55AB40F3-E500-0BD5-9050-E98221647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9" y="6092825"/>
            <a:ext cx="1584325" cy="527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ORGANIC</a:t>
            </a:r>
          </a:p>
          <a:p>
            <a:pPr eaLnBrk="1" hangingPunct="1">
              <a:defRPr/>
            </a:pPr>
            <a:r>
              <a:rPr lang="en-US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FERTILIZER</a:t>
            </a:r>
            <a:endParaRPr lang="en-GB" sz="1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0504" name="AutoShape 24">
            <a:extLst>
              <a:ext uri="{FF2B5EF4-FFF2-40B4-BE49-F238E27FC236}">
                <a16:creationId xmlns:a16="http://schemas.microsoft.com/office/drawing/2014/main" id="{79BF13C0-3E47-AE8D-12EA-14B507393ABA}"/>
              </a:ext>
            </a:extLst>
          </p:cNvPr>
          <p:cNvSpPr>
            <a:spLocks noChangeArrowheads="1"/>
          </p:cNvSpPr>
          <p:nvPr/>
        </p:nvSpPr>
        <p:spPr bwMode="auto">
          <a:xfrm rot="19029915">
            <a:off x="7151689" y="4040189"/>
            <a:ext cx="358775" cy="1368425"/>
          </a:xfrm>
          <a:prstGeom prst="downArrow">
            <a:avLst>
              <a:gd name="adj1" fmla="val 50000"/>
              <a:gd name="adj2" fmla="val 953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20505" name="Picture 25" descr="j0299433">
            <a:extLst>
              <a:ext uri="{FF2B5EF4-FFF2-40B4-BE49-F238E27FC236}">
                <a16:creationId xmlns:a16="http://schemas.microsoft.com/office/drawing/2014/main" id="{6084848A-1E86-A977-E632-F7BF73F4C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4941889"/>
            <a:ext cx="79216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6" name="AutoShape 26">
            <a:extLst>
              <a:ext uri="{FF2B5EF4-FFF2-40B4-BE49-F238E27FC236}">
                <a16:creationId xmlns:a16="http://schemas.microsoft.com/office/drawing/2014/main" id="{E66A5949-3D1A-FF58-FFBA-B8E109FA7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8" y="4221164"/>
            <a:ext cx="360362" cy="503237"/>
          </a:xfrm>
          <a:prstGeom prst="downArrow">
            <a:avLst>
              <a:gd name="adj1" fmla="val 50000"/>
              <a:gd name="adj2" fmla="val 349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507" name="AutoShape 27">
            <a:extLst>
              <a:ext uri="{FF2B5EF4-FFF2-40B4-BE49-F238E27FC236}">
                <a16:creationId xmlns:a16="http://schemas.microsoft.com/office/drawing/2014/main" id="{8F8E7444-3844-BBAD-0EFE-0FA760F3C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0" y="6165850"/>
            <a:ext cx="647700" cy="444500"/>
          </a:xfrm>
          <a:custGeom>
            <a:avLst/>
            <a:gdLst>
              <a:gd name="T0" fmla="*/ 462656 w 21600"/>
              <a:gd name="T1" fmla="*/ 0 h 21600"/>
              <a:gd name="T2" fmla="*/ 277581 w 21600"/>
              <a:gd name="T3" fmla="*/ 148167 h 21600"/>
              <a:gd name="T4" fmla="*/ 0 w 21600"/>
              <a:gd name="T5" fmla="*/ 370437 h 21600"/>
              <a:gd name="T6" fmla="*/ 277581 w 21600"/>
              <a:gd name="T7" fmla="*/ 444500 h 21600"/>
              <a:gd name="T8" fmla="*/ 555163 w 21600"/>
              <a:gd name="T9" fmla="*/ 308681 h 21600"/>
              <a:gd name="T10" fmla="*/ 647700 w 21600"/>
              <a:gd name="T11" fmla="*/ 14816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08" name="Picture 28" descr="j0254495">
            <a:extLst>
              <a:ext uri="{FF2B5EF4-FFF2-40B4-BE49-F238E27FC236}">
                <a16:creationId xmlns:a16="http://schemas.microsoft.com/office/drawing/2014/main" id="{0C49C998-0F4B-3DE5-63B8-7DA1969945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484314"/>
            <a:ext cx="13684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9" name="Text Box 29">
            <a:extLst>
              <a:ext uri="{FF2B5EF4-FFF2-40B4-BE49-F238E27FC236}">
                <a16:creationId xmlns:a16="http://schemas.microsoft.com/office/drawing/2014/main" id="{8FD73A68-D309-1330-E5A0-64F601F91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1125539"/>
            <a:ext cx="1571625" cy="314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l" eaLnBrk="1" hangingPunct="1"/>
            <a:r>
              <a:rPr lang="en-US" altLang="en-US" sz="1400" b="1">
                <a:solidFill>
                  <a:srgbClr val="000000"/>
                </a:solidFill>
                <a:latin typeface="Verdana" panose="020B0604030504040204" pitchFamily="34" charset="0"/>
              </a:rPr>
              <a:t>EMPLOYMENT</a:t>
            </a:r>
            <a:endParaRPr lang="en-GB" altLang="en-US" sz="14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20510" name="Picture 30" descr="j0234298">
            <a:extLst>
              <a:ext uri="{FF2B5EF4-FFF2-40B4-BE49-F238E27FC236}">
                <a16:creationId xmlns:a16="http://schemas.microsoft.com/office/drawing/2014/main" id="{057AAC42-5014-A8CA-125F-223DCDEE8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88914"/>
            <a:ext cx="172878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1" name="AutoShape 31">
            <a:extLst>
              <a:ext uri="{FF2B5EF4-FFF2-40B4-BE49-F238E27FC236}">
                <a16:creationId xmlns:a16="http://schemas.microsoft.com/office/drawing/2014/main" id="{0833C743-EE2F-1D16-01CC-5688782D0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1" y="1295400"/>
            <a:ext cx="360363" cy="433388"/>
          </a:xfrm>
          <a:prstGeom prst="upArrow">
            <a:avLst>
              <a:gd name="adj1" fmla="val 50000"/>
              <a:gd name="adj2" fmla="val 300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512" name="Text Box 32">
            <a:extLst>
              <a:ext uri="{FF2B5EF4-FFF2-40B4-BE49-F238E27FC236}">
                <a16:creationId xmlns:a16="http://schemas.microsoft.com/office/drawing/2014/main" id="{B8AAABFA-FD0B-D952-FAEB-D21043787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1" y="0"/>
            <a:ext cx="2589213" cy="527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Verdana" panose="020B0604030504040204" pitchFamily="34" charset="0"/>
              </a:rPr>
              <a:t>TRANSPORT &amp; RELATED</a:t>
            </a:r>
          </a:p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Verdana" panose="020B0604030504040204" pitchFamily="34" charset="0"/>
              </a:rPr>
              <a:t>SERVICES</a:t>
            </a:r>
            <a:endParaRPr lang="en-GB" altLang="en-US" sz="14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20513" name="Picture 33" descr="j0290567">
            <a:extLst>
              <a:ext uri="{FF2B5EF4-FFF2-40B4-BE49-F238E27FC236}">
                <a16:creationId xmlns:a16="http://schemas.microsoft.com/office/drawing/2014/main" id="{521F6E6E-E60E-896F-D4B9-381DA706A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4868864"/>
            <a:ext cx="1096962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4" name="Picture 34" descr="j0242017">
            <a:extLst>
              <a:ext uri="{FF2B5EF4-FFF2-40B4-BE49-F238E27FC236}">
                <a16:creationId xmlns:a16="http://schemas.microsoft.com/office/drawing/2014/main" id="{480F6D88-3B02-BC18-E05F-AEC1D4F35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562600"/>
            <a:ext cx="8636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07" name="Text Box 35">
            <a:extLst>
              <a:ext uri="{FF2B5EF4-FFF2-40B4-BE49-F238E27FC236}">
                <a16:creationId xmlns:a16="http://schemas.microsoft.com/office/drawing/2014/main" id="{6B2A14E7-C484-7278-A8BC-E5DC567A7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181600"/>
            <a:ext cx="2590800" cy="376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GB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Urea Replacement</a:t>
            </a:r>
          </a:p>
        </p:txBody>
      </p:sp>
      <p:sp>
        <p:nvSpPr>
          <p:cNvPr id="20516" name="Text Box 36">
            <a:extLst>
              <a:ext uri="{FF2B5EF4-FFF2-40B4-BE49-F238E27FC236}">
                <a16:creationId xmlns:a16="http://schemas.microsoft.com/office/drawing/2014/main" id="{3F1C2319-CCBA-1B9B-440E-681E0D113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4292601"/>
            <a:ext cx="608012" cy="314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l" eaLnBrk="1" hangingPunct="1"/>
            <a:r>
              <a:rPr lang="en-US" altLang="en-US" sz="1400" b="1">
                <a:solidFill>
                  <a:srgbClr val="000000"/>
                </a:solidFill>
                <a:latin typeface="Verdana" panose="020B0604030504040204" pitchFamily="34" charset="0"/>
              </a:rPr>
              <a:t>ASH</a:t>
            </a:r>
            <a:endParaRPr lang="en-GB" altLang="en-US" sz="14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0517" name="AutoShape 37">
            <a:extLst>
              <a:ext uri="{FF2B5EF4-FFF2-40B4-BE49-F238E27FC236}">
                <a16:creationId xmlns:a16="http://schemas.microsoft.com/office/drawing/2014/main" id="{26AF55A4-219B-15B0-C159-AA59B853CA25}"/>
              </a:ext>
            </a:extLst>
          </p:cNvPr>
          <p:cNvSpPr>
            <a:spLocks noChangeArrowheads="1"/>
          </p:cNvSpPr>
          <p:nvPr/>
        </p:nvSpPr>
        <p:spPr bwMode="auto">
          <a:xfrm rot="19775420">
            <a:off x="8401050" y="4005264"/>
            <a:ext cx="431800" cy="365125"/>
          </a:xfrm>
          <a:prstGeom prst="leftArrow">
            <a:avLst>
              <a:gd name="adj1" fmla="val 50000"/>
              <a:gd name="adj2" fmla="val 295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518" name="Text Box 38">
            <a:extLst>
              <a:ext uri="{FF2B5EF4-FFF2-40B4-BE49-F238E27FC236}">
                <a16:creationId xmlns:a16="http://schemas.microsoft.com/office/drawing/2014/main" id="{2144C325-B390-7097-EB24-BC47CCDB1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019801"/>
            <a:ext cx="781050" cy="314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l" eaLnBrk="1" hangingPunct="1"/>
            <a:r>
              <a:rPr lang="en-US" altLang="en-US" sz="1400" b="1">
                <a:solidFill>
                  <a:srgbClr val="000000"/>
                </a:solidFill>
                <a:latin typeface="Verdana" panose="020B0604030504040204" pitchFamily="34" charset="0"/>
              </a:rPr>
              <a:t>DUNG</a:t>
            </a:r>
            <a:endParaRPr lang="en-GB" altLang="en-US" sz="14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0519" name="Text Box 39">
            <a:extLst>
              <a:ext uri="{FF2B5EF4-FFF2-40B4-BE49-F238E27FC236}">
                <a16:creationId xmlns:a16="http://schemas.microsoft.com/office/drawing/2014/main" id="{B5E2B245-3150-CC55-4789-E8BE9A535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2636839"/>
            <a:ext cx="1416050" cy="376237"/>
          </a:xfrm>
          <a:prstGeom prst="rect">
            <a:avLst/>
          </a:prstGeom>
          <a:solidFill>
            <a:srgbClr val="0000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l" eaLnBrk="1" hangingPunct="1"/>
            <a:r>
              <a:rPr lang="en-US" altLang="en-US" b="1">
                <a:solidFill>
                  <a:srgbClr val="FFFF00"/>
                </a:solidFill>
                <a:latin typeface="Verdana" panose="020B0604030504040204" pitchFamily="34" charset="0"/>
              </a:rPr>
              <a:t>MARKETS</a:t>
            </a:r>
            <a:endParaRPr lang="en-GB" altLang="en-US" b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  <p:pic>
        <p:nvPicPr>
          <p:cNvPr id="20520" name="Picture 40" descr="j0242017">
            <a:extLst>
              <a:ext uri="{FF2B5EF4-FFF2-40B4-BE49-F238E27FC236}">
                <a16:creationId xmlns:a16="http://schemas.microsoft.com/office/drawing/2014/main" id="{9CB2FD3D-EEE7-6A89-4961-7C55D3F15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652964"/>
            <a:ext cx="8636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1" name="Picture 41" descr="j0242017">
            <a:extLst>
              <a:ext uri="{FF2B5EF4-FFF2-40B4-BE49-F238E27FC236}">
                <a16:creationId xmlns:a16="http://schemas.microsoft.com/office/drawing/2014/main" id="{C9EDE596-62B5-D6B9-AF17-4924E7651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1557339"/>
            <a:ext cx="8636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2" name="Picture 42" descr="j0242017">
            <a:extLst>
              <a:ext uri="{FF2B5EF4-FFF2-40B4-BE49-F238E27FC236}">
                <a16:creationId xmlns:a16="http://schemas.microsoft.com/office/drawing/2014/main" id="{B84A6345-B32A-7C68-6D05-EF5703AB6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8636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3" name="Picture 43" descr="j0242017">
            <a:extLst>
              <a:ext uri="{FF2B5EF4-FFF2-40B4-BE49-F238E27FC236}">
                <a16:creationId xmlns:a16="http://schemas.microsoft.com/office/drawing/2014/main" id="{00A9032D-621F-F920-2E4A-705C00834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476250"/>
            <a:ext cx="8636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4" name="Picture 44" descr="j0242017">
            <a:extLst>
              <a:ext uri="{FF2B5EF4-FFF2-40B4-BE49-F238E27FC236}">
                <a16:creationId xmlns:a16="http://schemas.microsoft.com/office/drawing/2014/main" id="{99605E2A-214D-FD52-654B-2D929640E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2781300"/>
            <a:ext cx="8636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5" name="AutoShape 45">
            <a:extLst>
              <a:ext uri="{FF2B5EF4-FFF2-40B4-BE49-F238E27FC236}">
                <a16:creationId xmlns:a16="http://schemas.microsoft.com/office/drawing/2014/main" id="{53049824-1904-7C4F-564A-0C73C4F2F8ED}"/>
              </a:ext>
            </a:extLst>
          </p:cNvPr>
          <p:cNvSpPr>
            <a:spLocks noChangeArrowheads="1"/>
          </p:cNvSpPr>
          <p:nvPr/>
        </p:nvSpPr>
        <p:spPr bwMode="auto">
          <a:xfrm rot="16003187">
            <a:off x="2602707" y="1947069"/>
            <a:ext cx="506412" cy="1581150"/>
          </a:xfrm>
          <a:custGeom>
            <a:avLst/>
            <a:gdLst>
              <a:gd name="T0" fmla="*/ 354629 w 21600"/>
              <a:gd name="T1" fmla="*/ 0 h 21600"/>
              <a:gd name="T2" fmla="*/ 354629 w 21600"/>
              <a:gd name="T3" fmla="*/ 889982 h 21600"/>
              <a:gd name="T4" fmla="*/ 75891 w 21600"/>
              <a:gd name="T5" fmla="*/ 1581150 h 21600"/>
              <a:gd name="T6" fmla="*/ 506412 w 21600"/>
              <a:gd name="T7" fmla="*/ 44499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6" name="AutoShape 46">
            <a:extLst>
              <a:ext uri="{FF2B5EF4-FFF2-40B4-BE49-F238E27FC236}">
                <a16:creationId xmlns:a16="http://schemas.microsoft.com/office/drawing/2014/main" id="{73F4646E-46BA-410E-9DB3-97279BE0E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2209800"/>
            <a:ext cx="685800" cy="457200"/>
          </a:xfrm>
          <a:prstGeom prst="lightningBol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527" name="Text Box 47">
            <a:extLst>
              <a:ext uri="{FF2B5EF4-FFF2-40B4-BE49-F238E27FC236}">
                <a16:creationId xmlns:a16="http://schemas.microsoft.com/office/drawing/2014/main" id="{930C5471-0410-58D1-7099-FAF5B1E9D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7600" y="1905001"/>
            <a:ext cx="660400" cy="314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l" eaLnBrk="1" hangingPunct="1"/>
            <a:r>
              <a:rPr lang="en-GB" altLang="en-US" sz="1400" b="1">
                <a:solidFill>
                  <a:srgbClr val="FFFF00"/>
                </a:solidFill>
                <a:latin typeface="Verdana" panose="020B0604030504040204" pitchFamily="34" charset="0"/>
              </a:rPr>
              <a:t>Heat</a:t>
            </a:r>
          </a:p>
        </p:txBody>
      </p:sp>
      <p:sp>
        <p:nvSpPr>
          <p:cNvPr id="20528" name="AutoShape 48">
            <a:extLst>
              <a:ext uri="{FF2B5EF4-FFF2-40B4-BE49-F238E27FC236}">
                <a16:creationId xmlns:a16="http://schemas.microsoft.com/office/drawing/2014/main" id="{520CA496-1EF7-C61C-E21E-48BC065914A4}"/>
              </a:ext>
            </a:extLst>
          </p:cNvPr>
          <p:cNvSpPr>
            <a:spLocks noChangeArrowheads="1"/>
          </p:cNvSpPr>
          <p:nvPr/>
        </p:nvSpPr>
        <p:spPr bwMode="auto">
          <a:xfrm rot="19029915">
            <a:off x="9299576" y="1719263"/>
            <a:ext cx="358775" cy="609600"/>
          </a:xfrm>
          <a:prstGeom prst="downArrow">
            <a:avLst>
              <a:gd name="adj1" fmla="val 50000"/>
              <a:gd name="adj2" fmla="val 424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529" name="Text Box 49">
            <a:extLst>
              <a:ext uri="{FF2B5EF4-FFF2-40B4-BE49-F238E27FC236}">
                <a16:creationId xmlns:a16="http://schemas.microsoft.com/office/drawing/2014/main" id="{9ABB5289-8BFC-331B-FE24-FBF8E48E5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1" y="4572001"/>
            <a:ext cx="601663" cy="314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l" eaLnBrk="1" hangingPunct="1"/>
            <a:r>
              <a:rPr lang="en-GB" altLang="en-US" sz="1400" b="1">
                <a:solidFill>
                  <a:srgbClr val="000000"/>
                </a:solidFill>
                <a:latin typeface="Verdana" panose="020B0604030504040204" pitchFamily="34" charset="0"/>
              </a:rPr>
              <a:t>Milk</a:t>
            </a:r>
          </a:p>
        </p:txBody>
      </p:sp>
      <p:sp>
        <p:nvSpPr>
          <p:cNvPr id="20530" name="Line 50">
            <a:extLst>
              <a:ext uri="{FF2B5EF4-FFF2-40B4-BE49-F238E27FC236}">
                <a16:creationId xmlns:a16="http://schemas.microsoft.com/office/drawing/2014/main" id="{B8F664E3-9D1A-5EA3-0541-18A07F62D9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685800"/>
            <a:ext cx="381000" cy="152400"/>
          </a:xfrm>
          <a:prstGeom prst="line">
            <a:avLst/>
          </a:prstGeom>
          <a:noFill/>
          <a:ln w="76200">
            <a:solidFill>
              <a:srgbClr val="FFB2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1" name="Line 51">
            <a:extLst>
              <a:ext uri="{FF2B5EF4-FFF2-40B4-BE49-F238E27FC236}">
                <a16:creationId xmlns:a16="http://schemas.microsoft.com/office/drawing/2014/main" id="{FF9C3D47-6201-6810-902D-D55C7D64FA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609600"/>
            <a:ext cx="381000" cy="152400"/>
          </a:xfrm>
          <a:prstGeom prst="line">
            <a:avLst/>
          </a:prstGeom>
          <a:noFill/>
          <a:ln w="76200">
            <a:solidFill>
              <a:srgbClr val="FFB2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2" name="Line 52">
            <a:extLst>
              <a:ext uri="{FF2B5EF4-FFF2-40B4-BE49-F238E27FC236}">
                <a16:creationId xmlns:a16="http://schemas.microsoft.com/office/drawing/2014/main" id="{13C18FFC-DD50-3F90-0B30-F067ABE520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762000"/>
            <a:ext cx="381000" cy="152400"/>
          </a:xfrm>
          <a:prstGeom prst="line">
            <a:avLst/>
          </a:prstGeom>
          <a:noFill/>
          <a:ln w="76200">
            <a:solidFill>
              <a:srgbClr val="FFB2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3" name="Line 53">
            <a:extLst>
              <a:ext uri="{FF2B5EF4-FFF2-40B4-BE49-F238E27FC236}">
                <a16:creationId xmlns:a16="http://schemas.microsoft.com/office/drawing/2014/main" id="{2298F436-8944-80F7-54AA-F13F6192B1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838200"/>
            <a:ext cx="304800" cy="152400"/>
          </a:xfrm>
          <a:prstGeom prst="line">
            <a:avLst/>
          </a:prstGeom>
          <a:noFill/>
          <a:ln w="76200">
            <a:solidFill>
              <a:srgbClr val="FFB2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4" name="Line 54">
            <a:extLst>
              <a:ext uri="{FF2B5EF4-FFF2-40B4-BE49-F238E27FC236}">
                <a16:creationId xmlns:a16="http://schemas.microsoft.com/office/drawing/2014/main" id="{DA117B5E-1B69-CC10-D7B2-D46E9AD0E9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609600"/>
            <a:ext cx="381000" cy="152400"/>
          </a:xfrm>
          <a:prstGeom prst="line">
            <a:avLst/>
          </a:prstGeom>
          <a:noFill/>
          <a:ln w="76200">
            <a:solidFill>
              <a:srgbClr val="FFB2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5" name="Line 55">
            <a:extLst>
              <a:ext uri="{FF2B5EF4-FFF2-40B4-BE49-F238E27FC236}">
                <a16:creationId xmlns:a16="http://schemas.microsoft.com/office/drawing/2014/main" id="{B9DAC621-E68F-1E28-F84F-08D5A771E1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7800" y="762000"/>
            <a:ext cx="152400" cy="152400"/>
          </a:xfrm>
          <a:prstGeom prst="line">
            <a:avLst/>
          </a:prstGeom>
          <a:noFill/>
          <a:ln w="76200">
            <a:solidFill>
              <a:srgbClr val="FFB2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6" name="Line 56">
            <a:extLst>
              <a:ext uri="{FF2B5EF4-FFF2-40B4-BE49-F238E27FC236}">
                <a16:creationId xmlns:a16="http://schemas.microsoft.com/office/drawing/2014/main" id="{CE673DE8-6007-22AA-859A-707E32C508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838200"/>
            <a:ext cx="228600" cy="228600"/>
          </a:xfrm>
          <a:prstGeom prst="line">
            <a:avLst/>
          </a:prstGeom>
          <a:noFill/>
          <a:ln w="76200">
            <a:solidFill>
              <a:srgbClr val="FFB2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7" name="Line 57">
            <a:extLst>
              <a:ext uri="{FF2B5EF4-FFF2-40B4-BE49-F238E27FC236}">
                <a16:creationId xmlns:a16="http://schemas.microsoft.com/office/drawing/2014/main" id="{FBB7306D-8607-1D4C-AC23-FF5FDE7458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7800" y="838200"/>
            <a:ext cx="304800" cy="228600"/>
          </a:xfrm>
          <a:prstGeom prst="line">
            <a:avLst/>
          </a:prstGeom>
          <a:noFill/>
          <a:ln w="76200">
            <a:solidFill>
              <a:srgbClr val="FFB2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8" name="Line 58">
            <a:extLst>
              <a:ext uri="{FF2B5EF4-FFF2-40B4-BE49-F238E27FC236}">
                <a16:creationId xmlns:a16="http://schemas.microsoft.com/office/drawing/2014/main" id="{EFCED5EB-FC84-BA97-EF14-92FCC13E4D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7800" y="762000"/>
            <a:ext cx="228600" cy="228600"/>
          </a:xfrm>
          <a:prstGeom prst="line">
            <a:avLst/>
          </a:prstGeom>
          <a:noFill/>
          <a:ln w="76200">
            <a:solidFill>
              <a:srgbClr val="FFB2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9" name="Line 59">
            <a:extLst>
              <a:ext uri="{FF2B5EF4-FFF2-40B4-BE49-F238E27FC236}">
                <a16:creationId xmlns:a16="http://schemas.microsoft.com/office/drawing/2014/main" id="{679799BC-32C8-D039-7513-AA197BEDAC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838200"/>
            <a:ext cx="152400" cy="152400"/>
          </a:xfrm>
          <a:prstGeom prst="line">
            <a:avLst/>
          </a:prstGeom>
          <a:noFill/>
          <a:ln w="76200">
            <a:solidFill>
              <a:srgbClr val="FFB2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0" name="Line 60">
            <a:extLst>
              <a:ext uri="{FF2B5EF4-FFF2-40B4-BE49-F238E27FC236}">
                <a16:creationId xmlns:a16="http://schemas.microsoft.com/office/drawing/2014/main" id="{A6AD30F7-E475-D3EB-F7BA-E884652A54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0200" y="914400"/>
            <a:ext cx="152400" cy="228600"/>
          </a:xfrm>
          <a:prstGeom prst="line">
            <a:avLst/>
          </a:prstGeom>
          <a:noFill/>
          <a:ln w="76200">
            <a:solidFill>
              <a:srgbClr val="FFB2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1" name="Line 61">
            <a:extLst>
              <a:ext uri="{FF2B5EF4-FFF2-40B4-BE49-F238E27FC236}">
                <a16:creationId xmlns:a16="http://schemas.microsoft.com/office/drawing/2014/main" id="{57E36234-8E26-17D3-B652-B00864227B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914400"/>
            <a:ext cx="228600" cy="152400"/>
          </a:xfrm>
          <a:prstGeom prst="line">
            <a:avLst/>
          </a:prstGeom>
          <a:noFill/>
          <a:ln w="76200">
            <a:solidFill>
              <a:srgbClr val="FFB2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2" name="Line 62">
            <a:extLst>
              <a:ext uri="{FF2B5EF4-FFF2-40B4-BE49-F238E27FC236}">
                <a16:creationId xmlns:a16="http://schemas.microsoft.com/office/drawing/2014/main" id="{6D5113DD-2B2D-CC81-7858-5F9EB6C05B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0200" y="914400"/>
            <a:ext cx="152400" cy="152400"/>
          </a:xfrm>
          <a:prstGeom prst="line">
            <a:avLst/>
          </a:prstGeom>
          <a:noFill/>
          <a:ln w="76200">
            <a:solidFill>
              <a:srgbClr val="FFB2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43" name="Picture 63" descr="j0242017">
            <a:extLst>
              <a:ext uri="{FF2B5EF4-FFF2-40B4-BE49-F238E27FC236}">
                <a16:creationId xmlns:a16="http://schemas.microsoft.com/office/drawing/2014/main" id="{4D079DCC-27F2-BD1C-66B6-00C30BA3C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0"/>
            <a:ext cx="8636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4" name="Picture 64" descr="j0242017">
            <a:extLst>
              <a:ext uri="{FF2B5EF4-FFF2-40B4-BE49-F238E27FC236}">
                <a16:creationId xmlns:a16="http://schemas.microsoft.com/office/drawing/2014/main" id="{21F355D9-8DD3-0E1F-B43F-E6C9A05D9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273300"/>
            <a:ext cx="6350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5" name="Oval 65">
            <a:extLst>
              <a:ext uri="{FF2B5EF4-FFF2-40B4-BE49-F238E27FC236}">
                <a16:creationId xmlns:a16="http://schemas.microsoft.com/office/drawing/2014/main" id="{12D2E098-96AB-D843-B68F-F1ACA3FA9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1828800"/>
            <a:ext cx="381000" cy="381000"/>
          </a:xfrm>
          <a:prstGeom prst="ellipse">
            <a:avLst/>
          </a:prstGeom>
          <a:solidFill>
            <a:srgbClr val="FFB2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546" name="Oval 66">
            <a:extLst>
              <a:ext uri="{FF2B5EF4-FFF2-40B4-BE49-F238E27FC236}">
                <a16:creationId xmlns:a16="http://schemas.microsoft.com/office/drawing/2014/main" id="{2C0E8C68-E5EE-E4E5-137E-87DD77478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048000"/>
            <a:ext cx="381000" cy="381000"/>
          </a:xfrm>
          <a:prstGeom prst="ellipse">
            <a:avLst/>
          </a:prstGeom>
          <a:solidFill>
            <a:srgbClr val="FFB2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3333FF"/>
                </a:solidFill>
                <a:latin typeface="Times New Roman" panose="02020603050405020304" pitchFamily="18" charset="0"/>
              </a:rPr>
              <a:t>Rs.</a:t>
            </a:r>
          </a:p>
        </p:txBody>
      </p:sp>
      <p:pic>
        <p:nvPicPr>
          <p:cNvPr id="20547" name="Picture 67" descr="j0242017">
            <a:extLst>
              <a:ext uri="{FF2B5EF4-FFF2-40B4-BE49-F238E27FC236}">
                <a16:creationId xmlns:a16="http://schemas.microsoft.com/office/drawing/2014/main" id="{D3708779-C560-7EFD-CBAF-21C3A4A7F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724400"/>
            <a:ext cx="5588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8" name="Text Box 68">
            <a:extLst>
              <a:ext uri="{FF2B5EF4-FFF2-40B4-BE49-F238E27FC236}">
                <a16:creationId xmlns:a16="http://schemas.microsoft.com/office/drawing/2014/main" id="{6075F0E1-6CEA-8513-17BF-B4A89098F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1" y="1828800"/>
            <a:ext cx="582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l" eaLnBrk="1" hangingPunct="1"/>
            <a:r>
              <a:rPr lang="en-US" altLang="en-US" sz="2400">
                <a:solidFill>
                  <a:srgbClr val="3333FF"/>
                </a:solidFill>
                <a:latin typeface="Times New Roman" panose="02020603050405020304" pitchFamily="18" charset="0"/>
              </a:rPr>
              <a:t>Rs.</a:t>
            </a:r>
          </a:p>
        </p:txBody>
      </p:sp>
      <p:sp>
        <p:nvSpPr>
          <p:cNvPr id="20549" name="Oval 69">
            <a:extLst>
              <a:ext uri="{FF2B5EF4-FFF2-40B4-BE49-F238E27FC236}">
                <a16:creationId xmlns:a16="http://schemas.microsoft.com/office/drawing/2014/main" id="{11DB36F9-1492-C458-54C8-7C56943AD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762000"/>
            <a:ext cx="381000" cy="381000"/>
          </a:xfrm>
          <a:prstGeom prst="ellipse">
            <a:avLst/>
          </a:prstGeom>
          <a:solidFill>
            <a:srgbClr val="FFB2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3333FF"/>
                </a:solidFill>
                <a:latin typeface="Times New Roman" panose="02020603050405020304" pitchFamily="18" charset="0"/>
              </a:rPr>
              <a:t>Rs</a:t>
            </a:r>
            <a:r>
              <a:rPr lang="en-US" altLang="en-US" sz="240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0550" name="Oval 70">
            <a:extLst>
              <a:ext uri="{FF2B5EF4-FFF2-40B4-BE49-F238E27FC236}">
                <a16:creationId xmlns:a16="http://schemas.microsoft.com/office/drawing/2014/main" id="{8A3FA1DC-3695-6DD3-2497-3F4ED7E10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09600"/>
            <a:ext cx="381000" cy="381000"/>
          </a:xfrm>
          <a:prstGeom prst="ellipse">
            <a:avLst/>
          </a:prstGeom>
          <a:solidFill>
            <a:srgbClr val="FFB2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3333FF"/>
                </a:solidFill>
                <a:latin typeface="Times New Roman" panose="02020603050405020304" pitchFamily="18" charset="0"/>
              </a:rPr>
              <a:t>Rs.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Multiple Benefits of </a:t>
            </a:r>
            <a:r>
              <a:rPr lang="en-US" dirty="0" err="1"/>
              <a:t>Dendro</a:t>
            </a:r>
            <a:r>
              <a:rPr lang="en-US" dirty="0"/>
              <a:t> Power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Firm power with Plant factor exceeding 80%</a:t>
            </a:r>
          </a:p>
          <a:p>
            <a:r>
              <a:rPr lang="en-US" sz="3600" dirty="0"/>
              <a:t>Entirely indigenous fuel supply</a:t>
            </a:r>
          </a:p>
          <a:p>
            <a:r>
              <a:rPr lang="en-US" sz="3600" dirty="0">
                <a:solidFill>
                  <a:srgbClr val="FF0000"/>
                </a:solidFill>
              </a:rPr>
              <a:t>Massive cash inflows to the rural economy @ Rs 80 Million (  $ 200,000) per MW annually</a:t>
            </a:r>
          </a:p>
          <a:p>
            <a:r>
              <a:rPr lang="en-US" sz="3600" dirty="0">
                <a:solidFill>
                  <a:srgbClr val="FF0000"/>
                </a:solidFill>
              </a:rPr>
              <a:t>Multiple Social , environmental and economic benefits </a:t>
            </a:r>
          </a:p>
          <a:p>
            <a:r>
              <a:rPr lang="en-US" sz="3600" dirty="0">
                <a:solidFill>
                  <a:srgbClr val="FF0000"/>
                </a:solidFill>
              </a:rPr>
              <a:t>Path opened for organic fertilizer and milk production</a:t>
            </a:r>
          </a:p>
        </p:txBody>
      </p:sp>
    </p:spTree>
    <p:extLst>
      <p:ext uri="{BB962C8B-B14F-4D97-AF65-F5344CB8AC3E}">
        <p14:creationId xmlns:p14="http://schemas.microsoft.com/office/powerpoint/2010/main" val="3285630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7772400" cy="1462088"/>
          </a:xfrm>
        </p:spPr>
        <p:txBody>
          <a:bodyPr/>
          <a:lstStyle/>
          <a:p>
            <a:pPr eaLnBrk="1" hangingPunct="1"/>
            <a:r>
              <a:rPr lang="en-US" dirty="0"/>
              <a:t>Some Numbers to Note !!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24001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3333CC"/>
                </a:solidFill>
              </a:rPr>
              <a:t>From even 100 MW of Dendro Power we can get 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3333CC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Rs 8,000 Million ( $ 23 Million )added to the rural economy annually  for fuel wood sales</a:t>
            </a:r>
          </a:p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Rs 10 Billion ($ 30 Million )  </a:t>
            </a:r>
            <a:r>
              <a:rPr lang="en-US" sz="3600" dirty="0" err="1">
                <a:solidFill>
                  <a:srgbClr val="FF0000"/>
                </a:solidFill>
              </a:rPr>
              <a:t>annualy</a:t>
            </a:r>
            <a:r>
              <a:rPr lang="en-US" sz="3600" dirty="0">
                <a:solidFill>
                  <a:srgbClr val="FF0000"/>
                </a:solidFill>
              </a:rPr>
              <a:t> from 2700 Million </a:t>
            </a:r>
            <a:r>
              <a:rPr lang="en-US" sz="3600" dirty="0" err="1">
                <a:solidFill>
                  <a:srgbClr val="FF0000"/>
                </a:solidFill>
              </a:rPr>
              <a:t>litres</a:t>
            </a:r>
            <a:r>
              <a:rPr lang="en-US" sz="3600" dirty="0">
                <a:solidFill>
                  <a:srgbClr val="FF0000"/>
                </a:solidFill>
              </a:rPr>
              <a:t> of milk –</a:t>
            </a:r>
          </a:p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Rs 1.68 Billion from organic fertilizer </a:t>
            </a:r>
            <a:r>
              <a:rPr lang="en-US" sz="3600" dirty="0" err="1">
                <a:solidFill>
                  <a:srgbClr val="FF0000"/>
                </a:solidFill>
              </a:rPr>
              <a:t>equt</a:t>
            </a:r>
            <a:r>
              <a:rPr lang="en-US" sz="3600" dirty="0">
                <a:solidFill>
                  <a:srgbClr val="FF0000"/>
                </a:solidFill>
              </a:rPr>
              <a:t> value of  70,000 kg  of urea </a:t>
            </a:r>
            <a:r>
              <a:rPr lang="en-US" dirty="0">
                <a:solidFill>
                  <a:srgbClr val="3333CC"/>
                </a:solidFill>
              </a:rPr>
              <a:t>	</a:t>
            </a:r>
          </a:p>
        </p:txBody>
      </p:sp>
      <p:pic>
        <p:nvPicPr>
          <p:cNvPr id="45060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5400" y="0"/>
            <a:ext cx="17526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1261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4D9F7-635A-32C7-4661-49953FA19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potential windfall possible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06784-CCE5-DF07-C65C-8779E1AF6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“</a:t>
            </a:r>
            <a:r>
              <a:rPr lang="en-US" sz="32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According to a study by the Sustainable Energy Authority, </a:t>
            </a:r>
          </a:p>
          <a:p>
            <a:pPr marL="0" indent="0">
              <a:buNone/>
            </a:pPr>
            <a:r>
              <a:rPr lang="en-US" sz="32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Iskoola Pota" panose="020B0502040204020203" pitchFamily="34" charset="0"/>
              </a:rPr>
              <a:t>Sri Lanka has a  bounty of nature</a:t>
            </a:r>
            <a:endParaRPr lang="en-US" sz="32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r>
              <a:rPr lang="en-US" dirty="0"/>
              <a:t>The On Shore and Off Shore wind Potential – 102,000 MW</a:t>
            </a:r>
          </a:p>
          <a:p>
            <a:r>
              <a:rPr lang="en-US" dirty="0"/>
              <a:t>The Solar Potential 				  -  106,000 MW</a:t>
            </a:r>
          </a:p>
          <a:p>
            <a:r>
              <a:rPr lang="en-US" dirty="0"/>
              <a:t>We need only 10,000 MW to meet the domestic needs </a:t>
            </a:r>
          </a:p>
          <a:p>
            <a:r>
              <a:rPr lang="en-US" dirty="0"/>
              <a:t>Let us target monetizing  of only 25% of the excess</a:t>
            </a:r>
          </a:p>
        </p:txBody>
      </p:sp>
    </p:spTree>
    <p:extLst>
      <p:ext uri="{BB962C8B-B14F-4D97-AF65-F5344CB8AC3E}">
        <p14:creationId xmlns:p14="http://schemas.microsoft.com/office/powerpoint/2010/main" val="275145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67618"/>
          </a:xfrm>
        </p:spPr>
        <p:txBody>
          <a:bodyPr/>
          <a:lstStyle/>
          <a:p>
            <a:r>
              <a:rPr lang="en-US" dirty="0"/>
              <a:t>The Conventional  Wisdom !!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82880" y="1167618"/>
          <a:ext cx="11816862" cy="5690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hevron 2"/>
          <p:cNvSpPr/>
          <p:nvPr/>
        </p:nvSpPr>
        <p:spPr>
          <a:xfrm>
            <a:off x="4288268" y="3631842"/>
            <a:ext cx="2756475" cy="105606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Congruent with  </a:t>
            </a:r>
          </a:p>
        </p:txBody>
      </p:sp>
      <p:pic>
        <p:nvPicPr>
          <p:cNvPr id="6" name="Picture 4" descr="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9400" y="5194300"/>
            <a:ext cx="17526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9366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2133600" y="3657600"/>
            <a:ext cx="8229600" cy="3200400"/>
          </a:xfrm>
        </p:spPr>
        <p:txBody>
          <a:bodyPr>
            <a:normAutofit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67DA-5082-4A5C-8F88-C20377BE9ED3}" type="datetime1">
              <a:rPr lang="en-US" smtClean="0"/>
              <a:pPr/>
              <a:t>8/18/2024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9780-282F-4714-8D6C-0F98F728F1A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 descr="http://www.solarpowerqld.com/wp-content/uploads/2013/11/wind_and_solar_energy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22860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00025" y="1533942"/>
            <a:ext cx="1158716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highlight>
                  <a:srgbClr val="00FF00"/>
                </a:highlight>
              </a:rPr>
              <a:t>TheSun</a:t>
            </a:r>
            <a:r>
              <a:rPr lang="en-US" sz="4400" b="1" dirty="0">
                <a:solidFill>
                  <a:srgbClr val="FFFF00"/>
                </a:solidFill>
                <a:highlight>
                  <a:srgbClr val="00FF00"/>
                </a:highlight>
              </a:rPr>
              <a:t>–</a:t>
            </a:r>
          </a:p>
          <a:p>
            <a:pPr algn="ctr"/>
            <a:r>
              <a:rPr lang="en-US" sz="4400" b="1" dirty="0">
                <a:solidFill>
                  <a:srgbClr val="FFFF00"/>
                </a:solidFill>
                <a:highlight>
                  <a:srgbClr val="00FF00"/>
                </a:highlight>
              </a:rPr>
              <a:t>The Source of All Energy Forms-Including Energy for Plant Growth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highlight>
                  <a:srgbClr val="C0C0C0"/>
                </a:highlight>
              </a:rPr>
              <a:t>and it is free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E01E26-1A0F-4B1B-564D-AB8A8B878B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40" b="12594"/>
          <a:stretch/>
        </p:blipFill>
        <p:spPr bwMode="auto">
          <a:xfrm>
            <a:off x="8752751" y="4315097"/>
            <a:ext cx="3529738" cy="256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CCDD544F-957B-3500-2792-44DA8E848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85"/>
          <a:stretch/>
        </p:blipFill>
        <p:spPr bwMode="auto">
          <a:xfrm>
            <a:off x="12464" y="3547663"/>
            <a:ext cx="3326048" cy="309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1" y="4301187"/>
            <a:ext cx="8594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highlight>
                  <a:srgbClr val="00FF00"/>
                </a:highlight>
              </a:rPr>
              <a:t>Let us harness this Bounty of nature effectively</a:t>
            </a:r>
          </a:p>
        </p:txBody>
      </p:sp>
      <p:pic>
        <p:nvPicPr>
          <p:cNvPr id="13" name="Picture 12" descr="C:\My Documents two\My Documents\Green Watts\Post SPPA\Project Implementation\Supply Chain\Fuel wood Supplies\Tractr Queue.jpg">
            <a:extLst>
              <a:ext uri="{FF2B5EF4-FFF2-40B4-BE49-F238E27FC236}">
                <a16:creationId xmlns:a16="http://schemas.microsoft.com/office/drawing/2014/main" id="{81622B49-1708-8082-B6C7-C0D07B4FB7C1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4" t="21233" r="10678" b="21379"/>
          <a:stretch/>
        </p:blipFill>
        <p:spPr bwMode="auto">
          <a:xfrm>
            <a:off x="12464" y="4822371"/>
            <a:ext cx="2240879" cy="18013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392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 New Paradigm !! </a:t>
            </a:r>
            <a:br>
              <a:rPr lang="en-US" dirty="0"/>
            </a:br>
            <a:r>
              <a:rPr lang="en-US" dirty="0"/>
              <a:t>The Energy Sector to  be a Sri Lankan Industry </a:t>
            </a:r>
          </a:p>
        </p:txBody>
      </p:sp>
      <p:sp>
        <p:nvSpPr>
          <p:cNvPr id="3" name="Oval 2"/>
          <p:cNvSpPr/>
          <p:nvPr/>
        </p:nvSpPr>
        <p:spPr>
          <a:xfrm>
            <a:off x="542441" y="1940505"/>
            <a:ext cx="3800959" cy="348970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Power  Generation  with indigenous resources </a:t>
            </a:r>
          </a:p>
          <a:p>
            <a:pPr algn="ctr"/>
            <a:r>
              <a:rPr lang="en-US" sz="3200" dirty="0"/>
              <a:t>By Sri Lankans   </a:t>
            </a:r>
          </a:p>
        </p:txBody>
      </p:sp>
      <p:sp>
        <p:nvSpPr>
          <p:cNvPr id="6" name="Oval 5"/>
          <p:cNvSpPr/>
          <p:nvPr/>
        </p:nvSpPr>
        <p:spPr>
          <a:xfrm>
            <a:off x="7924800" y="1690688"/>
            <a:ext cx="3574942" cy="3780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Enhances and  supports GDP Growth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7900" y="5254730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Every Roof Top a Power Plant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Every Garden an Energy Plantation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The Consumer to be a “ Prosumer”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1C60-4F64-430F-85C1-342FD2B7AAB3}" type="datetime1">
              <a:rPr lang="en-US" smtClean="0"/>
              <a:pPr/>
              <a:t>8/18/2024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9780-282F-4714-8D6C-0F98F728F1A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4305300" y="2915187"/>
            <a:ext cx="3581400" cy="15213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9400" y="5132765"/>
            <a:ext cx="17526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786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23B95-D74E-4EEC-A719-C57F01684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1 – Year 2030 for internal energy security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62CC669-426B-4446-125C-083E0D5FAE2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16149" y="1860698"/>
          <a:ext cx="8676167" cy="4157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7519">
                  <a:extLst>
                    <a:ext uri="{9D8B030D-6E8A-4147-A177-3AD203B41FA5}">
                      <a16:colId xmlns:a16="http://schemas.microsoft.com/office/drawing/2014/main" val="4242287228"/>
                    </a:ext>
                  </a:extLst>
                </a:gridCol>
                <a:gridCol w="1352632">
                  <a:extLst>
                    <a:ext uri="{9D8B030D-6E8A-4147-A177-3AD203B41FA5}">
                      <a16:colId xmlns:a16="http://schemas.microsoft.com/office/drawing/2014/main" val="1741092003"/>
                    </a:ext>
                  </a:extLst>
                </a:gridCol>
                <a:gridCol w="927519">
                  <a:extLst>
                    <a:ext uri="{9D8B030D-6E8A-4147-A177-3AD203B41FA5}">
                      <a16:colId xmlns:a16="http://schemas.microsoft.com/office/drawing/2014/main" val="3987185936"/>
                    </a:ext>
                  </a:extLst>
                </a:gridCol>
                <a:gridCol w="927519">
                  <a:extLst>
                    <a:ext uri="{9D8B030D-6E8A-4147-A177-3AD203B41FA5}">
                      <a16:colId xmlns:a16="http://schemas.microsoft.com/office/drawing/2014/main" val="1547211275"/>
                    </a:ext>
                  </a:extLst>
                </a:gridCol>
                <a:gridCol w="1275338">
                  <a:extLst>
                    <a:ext uri="{9D8B030D-6E8A-4147-A177-3AD203B41FA5}">
                      <a16:colId xmlns:a16="http://schemas.microsoft.com/office/drawing/2014/main" val="2688312678"/>
                    </a:ext>
                  </a:extLst>
                </a:gridCol>
                <a:gridCol w="927519">
                  <a:extLst>
                    <a:ext uri="{9D8B030D-6E8A-4147-A177-3AD203B41FA5}">
                      <a16:colId xmlns:a16="http://schemas.microsoft.com/office/drawing/2014/main" val="240984985"/>
                    </a:ext>
                  </a:extLst>
                </a:gridCol>
                <a:gridCol w="927519">
                  <a:extLst>
                    <a:ext uri="{9D8B030D-6E8A-4147-A177-3AD203B41FA5}">
                      <a16:colId xmlns:a16="http://schemas.microsoft.com/office/drawing/2014/main" val="1976297134"/>
                    </a:ext>
                  </a:extLst>
                </a:gridCol>
                <a:gridCol w="1410602">
                  <a:extLst>
                    <a:ext uri="{9D8B030D-6E8A-4147-A177-3AD203B41FA5}">
                      <a16:colId xmlns:a16="http://schemas.microsoft.com/office/drawing/2014/main" val="583107570"/>
                    </a:ext>
                  </a:extLst>
                </a:gridCol>
              </a:tblGrid>
              <a:tr h="11878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Year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tint val="2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MW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PF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MWh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GWh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Oil Savings @$ 0.21 US$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43150999"/>
                  </a:ext>
                </a:extLst>
              </a:tr>
              <a:tr h="593904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2030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Solar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5000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0.16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7,008,000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7,008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1,471,680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58117652"/>
                  </a:ext>
                </a:extLst>
              </a:tr>
              <a:tr h="59390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wind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4000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0.35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12,264,000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12,264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19,272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2,575,440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80266790"/>
                  </a:ext>
                </a:extLst>
              </a:tr>
              <a:tr h="59390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Bio Mass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500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0.85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3,723,000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3,723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781,830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42748145"/>
                  </a:ext>
                </a:extLst>
              </a:tr>
              <a:tr h="59390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Mini Hydro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500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0.45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1,971,000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1,971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413,910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10965705"/>
                  </a:ext>
                </a:extLst>
              </a:tr>
              <a:tr h="59390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10000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24,966,000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24,966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5,242,860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56920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711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F35A0-2ECF-75BB-A67F-9E9DC9B92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549" y="365125"/>
            <a:ext cx="11109251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Stage II – Export Potential to tap the Pot of Gold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662023A-5356-5B1F-BA66-9E7DEEAB933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95423" y="1488558"/>
          <a:ext cx="11004698" cy="50929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8913">
                  <a:extLst>
                    <a:ext uri="{9D8B030D-6E8A-4147-A177-3AD203B41FA5}">
                      <a16:colId xmlns:a16="http://schemas.microsoft.com/office/drawing/2014/main" val="1915323499"/>
                    </a:ext>
                  </a:extLst>
                </a:gridCol>
                <a:gridCol w="2609916">
                  <a:extLst>
                    <a:ext uri="{9D8B030D-6E8A-4147-A177-3AD203B41FA5}">
                      <a16:colId xmlns:a16="http://schemas.microsoft.com/office/drawing/2014/main" val="1943705127"/>
                    </a:ext>
                  </a:extLst>
                </a:gridCol>
                <a:gridCol w="2111518">
                  <a:extLst>
                    <a:ext uri="{9D8B030D-6E8A-4147-A177-3AD203B41FA5}">
                      <a16:colId xmlns:a16="http://schemas.microsoft.com/office/drawing/2014/main" val="3804140816"/>
                    </a:ext>
                  </a:extLst>
                </a:gridCol>
                <a:gridCol w="1924435">
                  <a:extLst>
                    <a:ext uri="{9D8B030D-6E8A-4147-A177-3AD203B41FA5}">
                      <a16:colId xmlns:a16="http://schemas.microsoft.com/office/drawing/2014/main" val="800900065"/>
                    </a:ext>
                  </a:extLst>
                </a:gridCol>
                <a:gridCol w="2609916">
                  <a:extLst>
                    <a:ext uri="{9D8B030D-6E8A-4147-A177-3AD203B41FA5}">
                      <a16:colId xmlns:a16="http://schemas.microsoft.com/office/drawing/2014/main" val="1120664484"/>
                    </a:ext>
                  </a:extLst>
                </a:gridCol>
              </a:tblGrid>
              <a:tr h="536496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Export Potential of Renewable Energy </a:t>
                      </a:r>
                      <a:endParaRPr lang="en-US" sz="24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kern="100">
                        <a:effectLst/>
                        <a:latin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kern="100">
                        <a:effectLst/>
                        <a:latin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57205067"/>
                  </a:ext>
                </a:extLst>
              </a:tr>
              <a:tr h="20863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Source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Capacity  addition Target by 2030 MW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Plant Factor Average %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Annual Energy Input to Grid GWh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Potential Earning annually @ $ 80 /MWh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43911628"/>
                  </a:ext>
                </a:extLst>
              </a:tr>
              <a:tr h="8233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Solar PV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25,000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0.16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35,040,000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2,803,200,000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42211647"/>
                  </a:ext>
                </a:extLst>
              </a:tr>
              <a:tr h="8233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Wind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20,000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0.35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61,320,000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4,905,600,000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43702142"/>
                  </a:ext>
                </a:extLst>
              </a:tr>
              <a:tr h="8233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 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 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 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96,360,000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</a:rPr>
                        <a:t>7,708,800,000</a:t>
                      </a:r>
                      <a:endParaRPr lang="en-US" sz="24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40994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149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13243-6FAB-FC98-9A50-540B73D18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218" y="18255"/>
            <a:ext cx="10515600" cy="1325563"/>
          </a:xfrm>
        </p:spPr>
        <p:txBody>
          <a:bodyPr/>
          <a:lstStyle/>
          <a:p>
            <a:r>
              <a:rPr lang="en-US" dirty="0"/>
              <a:t>Some essential firm policy decisions are needed for a Secure Energy Future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5EDCB-01AF-E661-C6BB-94BD11972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04784"/>
          </a:xfrm>
        </p:spPr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Energy is Sri Lanka’s own asset and belongs to the citizens </a:t>
            </a:r>
            <a:endParaRPr lang="en-US" sz="20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Ensuring future energy security, which is essential for national security, depends on achievement of none dependence on imported fossil fuels and to be a </a:t>
            </a:r>
            <a:r>
              <a:rPr lang="en-US" sz="2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Sri Lankan Industry controlled and governed by Sri Lanka</a:t>
            </a:r>
            <a:endParaRPr lang="en-US" sz="20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While any foreign investments are welcome and encouraged to make the transition smooth and on target, they must be compensated under the existing systems of BOI investments and </a:t>
            </a:r>
            <a:r>
              <a:rPr lang="en-US" sz="2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there shall be no tariff paid in foreign exchange when the consumption is for local usage</a:t>
            </a:r>
            <a:endParaRPr lang="en-US" sz="20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Electricity industry should be viewed not merely as serving the energy needs of other sectors of the economy , but as </a:t>
            </a:r>
            <a:r>
              <a:rPr lang="en-US" sz="2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a sector which can contribute heavily to the economy and GDP growth 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with employment generation, high level skills development and technical advancement.  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The well recognized bounty of renewable energy many fold over the needs of the country should be developed as </a:t>
            </a:r>
            <a:r>
              <a:rPr lang="en-US" sz="2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a means of earning foreign exchange, which is the segment to invite foreigners to  invest in this sector , who can be paid in foreign exchange 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B0502040204020203" pitchFamily="34" charset="0"/>
              </a:rPr>
              <a:t>while ensuring the fair share of the benefits to flow to the national economy as done by the middle eastern countries with their oil reserves.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002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77AAF-E412-52E0-7CA5-865CD0876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a Stage 1 A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76291-1EE8-73DF-B314-F64FD417F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Sri Lanka continues to ignore the Elephant in the Room – The Transport fuels- taking up 75% of imported fuels</a:t>
            </a:r>
          </a:p>
          <a:p>
            <a:r>
              <a:rPr lang="en-US" dirty="0"/>
              <a:t>The world will stop manufacturing ICE vehicles by 2035</a:t>
            </a:r>
          </a:p>
          <a:p>
            <a:r>
              <a:rPr lang="en-US" dirty="0"/>
              <a:t>The Current Energy Policy states that 25% of Light vehicles should be EVs by 2023, once more ignored by everyone</a:t>
            </a:r>
          </a:p>
          <a:p>
            <a:r>
              <a:rPr lang="en-US" dirty="0"/>
              <a:t>But that change can be  done by consumers themselves </a:t>
            </a:r>
          </a:p>
          <a:p>
            <a:r>
              <a:rPr lang="en-US" dirty="0"/>
              <a:t>Out of Current Population of  light vehicles ( 2020)</a:t>
            </a:r>
          </a:p>
          <a:p>
            <a:r>
              <a:rPr lang="en-US" dirty="0"/>
              <a:t>Private Cars         708,000</a:t>
            </a:r>
          </a:p>
          <a:p>
            <a:r>
              <a:rPr lang="en-US" dirty="0"/>
              <a:t>Three wheelers   988,300</a:t>
            </a:r>
          </a:p>
          <a:p>
            <a:r>
              <a:rPr lang="en-US" dirty="0"/>
              <a:t>Motor Cycles      2,990,000t</a:t>
            </a:r>
          </a:p>
        </p:txBody>
      </p:sp>
    </p:spTree>
    <p:extLst>
      <p:ext uri="{BB962C8B-B14F-4D97-AF65-F5344CB8AC3E}">
        <p14:creationId xmlns:p14="http://schemas.microsoft.com/office/powerpoint/2010/main" val="3232435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88167-3CB9-05DB-0469-C87A08A90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33361"/>
          </a:xfrm>
        </p:spPr>
        <p:txBody>
          <a:bodyPr/>
          <a:lstStyle/>
          <a:p>
            <a:r>
              <a:rPr lang="en-US" dirty="0"/>
              <a:t>The Elephant in the room 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18F2B9-E871-99BE-F189-2EC725C53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724" y="572172"/>
            <a:ext cx="7046451" cy="3848986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1126923-C599-2FAC-AA58-41C746D9A9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3664" y="572172"/>
            <a:ext cx="3835388" cy="4263656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E015FF-6837-8C6D-7693-3CF853424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664" y="4835828"/>
            <a:ext cx="11040136" cy="19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32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009900" y="971551"/>
            <a:ext cx="61722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700" dirty="0">
                <a:solidFill>
                  <a:schemeClr val="tx2"/>
                </a:solidFill>
              </a:rPr>
              <a:t>Converting the </a:t>
            </a:r>
            <a:r>
              <a:rPr lang="en-GB" altLang="en-US" sz="2700" dirty="0">
                <a:solidFill>
                  <a:srgbClr val="FF0000"/>
                </a:solidFill>
              </a:rPr>
              <a:t>Drain</a:t>
            </a:r>
            <a:r>
              <a:rPr lang="en-GB" altLang="en-US" sz="2700" dirty="0">
                <a:solidFill>
                  <a:schemeClr val="tx2"/>
                </a:solidFill>
              </a:rPr>
              <a:t> to a </a:t>
            </a:r>
            <a:r>
              <a:rPr lang="en-GB" altLang="en-US" sz="2700" dirty="0">
                <a:solidFill>
                  <a:srgbClr val="3333FF"/>
                </a:solidFill>
              </a:rPr>
              <a:t>‘Spin’ </a:t>
            </a:r>
            <a:r>
              <a:rPr lang="en-GB" altLang="en-US" sz="2700" dirty="0" err="1">
                <a:solidFill>
                  <a:srgbClr val="3333FF"/>
                </a:solidFill>
              </a:rPr>
              <a:t>Agressively</a:t>
            </a:r>
            <a:r>
              <a:rPr lang="en-GB" altLang="en-US" sz="2700" dirty="0">
                <a:solidFill>
                  <a:srgbClr val="3333FF"/>
                </a:solidFill>
              </a:rPr>
              <a:t> </a:t>
            </a:r>
          </a:p>
        </p:txBody>
      </p:sp>
      <p:pic>
        <p:nvPicPr>
          <p:cNvPr id="34819" name="Picture 3" descr="Districts of Sri Lan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1485900"/>
            <a:ext cx="28638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Districts of Sri Lan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1485900"/>
            <a:ext cx="27432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AutoShape 5"/>
          <p:cNvSpPr>
            <a:spLocks noChangeArrowheads="1"/>
          </p:cNvSpPr>
          <p:nvPr/>
        </p:nvSpPr>
        <p:spPr bwMode="auto">
          <a:xfrm rot="-9791699">
            <a:off x="2895600" y="4057650"/>
            <a:ext cx="742950" cy="74295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$$$</a:t>
            </a: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 rot="7199315">
            <a:off x="3431382" y="3790157"/>
            <a:ext cx="1568450" cy="125413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 rot="-7646017">
            <a:off x="3552825" y="5000625"/>
            <a:ext cx="914400" cy="17145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AutoShape 8"/>
          <p:cNvSpPr>
            <a:spLocks noChangeArrowheads="1"/>
          </p:cNvSpPr>
          <p:nvPr/>
        </p:nvSpPr>
        <p:spPr bwMode="auto">
          <a:xfrm rot="6091863">
            <a:off x="3046414" y="3525839"/>
            <a:ext cx="1514475" cy="1809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 rot="9629659">
            <a:off x="3905250" y="4203700"/>
            <a:ext cx="1314450" cy="17145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 rot="-10510358">
            <a:off x="3752850" y="4575175"/>
            <a:ext cx="1143000" cy="17145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AutoShape 11"/>
          <p:cNvSpPr>
            <a:spLocks noChangeArrowheads="1"/>
          </p:cNvSpPr>
          <p:nvPr/>
        </p:nvSpPr>
        <p:spPr bwMode="auto">
          <a:xfrm rot="-5077817">
            <a:off x="6854031" y="4328319"/>
            <a:ext cx="541338" cy="1485900"/>
          </a:xfrm>
          <a:prstGeom prst="curvedRightArrow">
            <a:avLst>
              <a:gd name="adj1" fmla="val 14944"/>
              <a:gd name="adj2" fmla="val 69842"/>
              <a:gd name="adj3" fmla="val 33333"/>
            </a:avLst>
          </a:prstGeom>
          <a:solidFill>
            <a:srgbClr val="00CC99"/>
          </a:solidFill>
          <a:ln w="9525">
            <a:solidFill>
              <a:srgbClr val="00CC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828" name="AutoShape 12"/>
          <p:cNvSpPr>
            <a:spLocks noChangeArrowheads="1"/>
          </p:cNvSpPr>
          <p:nvPr/>
        </p:nvSpPr>
        <p:spPr bwMode="auto">
          <a:xfrm rot="-8320423">
            <a:off x="7118350" y="3543300"/>
            <a:ext cx="539750" cy="1485900"/>
          </a:xfrm>
          <a:prstGeom prst="curvedRightArrow">
            <a:avLst>
              <a:gd name="adj1" fmla="val 14988"/>
              <a:gd name="adj2" fmla="val 70047"/>
              <a:gd name="adj3" fmla="val 33333"/>
            </a:avLst>
          </a:prstGeom>
          <a:solidFill>
            <a:srgbClr val="00FF00"/>
          </a:solidFill>
          <a:ln w="9525">
            <a:solidFill>
              <a:srgbClr val="00CC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829" name="AutoShape 13"/>
          <p:cNvSpPr>
            <a:spLocks noChangeArrowheads="1"/>
          </p:cNvSpPr>
          <p:nvPr/>
        </p:nvSpPr>
        <p:spPr bwMode="auto">
          <a:xfrm rot="-6904837">
            <a:off x="7082631" y="3985419"/>
            <a:ext cx="541338" cy="1485900"/>
          </a:xfrm>
          <a:prstGeom prst="curvedRightArrow">
            <a:avLst>
              <a:gd name="adj1" fmla="val 14944"/>
              <a:gd name="adj2" fmla="val 69842"/>
              <a:gd name="adj3" fmla="val 33333"/>
            </a:avLst>
          </a:prstGeom>
          <a:solidFill>
            <a:srgbClr val="00CC99"/>
          </a:solidFill>
          <a:ln w="9525">
            <a:solidFill>
              <a:srgbClr val="00CC66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Rs</a:t>
            </a:r>
            <a:r>
              <a:rPr lang="en-US" altLang="en-US"/>
              <a:t>.</a:t>
            </a:r>
          </a:p>
        </p:txBody>
      </p:sp>
      <p:sp>
        <p:nvSpPr>
          <p:cNvPr id="34830" name="AutoShape 14"/>
          <p:cNvSpPr>
            <a:spLocks noChangeArrowheads="1"/>
          </p:cNvSpPr>
          <p:nvPr/>
        </p:nvSpPr>
        <p:spPr bwMode="auto">
          <a:xfrm rot="-10493676">
            <a:off x="6889750" y="3086100"/>
            <a:ext cx="539750" cy="1485900"/>
          </a:xfrm>
          <a:prstGeom prst="curvedRightArrow">
            <a:avLst>
              <a:gd name="adj1" fmla="val 14988"/>
              <a:gd name="adj2" fmla="val 70047"/>
              <a:gd name="adj3" fmla="val 33333"/>
            </a:avLst>
          </a:prstGeom>
          <a:solidFill>
            <a:srgbClr val="00FF00"/>
          </a:solidFill>
          <a:ln w="9525">
            <a:solidFill>
              <a:srgbClr val="00CC66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Rs</a:t>
            </a:r>
            <a:r>
              <a:rPr lang="en-US" altLang="en-US"/>
              <a:t>.</a:t>
            </a:r>
          </a:p>
        </p:txBody>
      </p:sp>
      <p:sp>
        <p:nvSpPr>
          <p:cNvPr id="34831" name="AutoShape 15"/>
          <p:cNvSpPr>
            <a:spLocks noChangeArrowheads="1"/>
          </p:cNvSpPr>
          <p:nvPr/>
        </p:nvSpPr>
        <p:spPr bwMode="auto">
          <a:xfrm rot="10368409">
            <a:off x="6496050" y="3028950"/>
            <a:ext cx="541338" cy="1485900"/>
          </a:xfrm>
          <a:prstGeom prst="curvedRightArrow">
            <a:avLst>
              <a:gd name="adj1" fmla="val 14944"/>
              <a:gd name="adj2" fmla="val 69842"/>
              <a:gd name="adj3" fmla="val 33333"/>
            </a:avLst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Rs</a:t>
            </a:r>
            <a:r>
              <a:rPr lang="en-US" altLang="en-US"/>
              <a:t>.</a:t>
            </a:r>
          </a:p>
        </p:txBody>
      </p:sp>
      <p:sp>
        <p:nvSpPr>
          <p:cNvPr id="34832" name="AutoShape 16"/>
          <p:cNvSpPr>
            <a:spLocks noChangeArrowheads="1"/>
          </p:cNvSpPr>
          <p:nvPr/>
        </p:nvSpPr>
        <p:spPr bwMode="auto">
          <a:xfrm rot="-9791699">
            <a:off x="5638800" y="4286251"/>
            <a:ext cx="668338" cy="328613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$</a:t>
            </a:r>
          </a:p>
        </p:txBody>
      </p:sp>
      <p:sp>
        <p:nvSpPr>
          <p:cNvPr id="69649" name="Text Box 17"/>
          <p:cNvSpPr txBox="1">
            <a:spLocks noChangeArrowheads="1"/>
          </p:cNvSpPr>
          <p:nvPr/>
        </p:nvSpPr>
        <p:spPr bwMode="auto">
          <a:xfrm>
            <a:off x="2895600" y="5132389"/>
            <a:ext cx="30861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500" b="1">
                <a:solidFill>
                  <a:srgbClr val="FF3300"/>
                </a:solidFill>
              </a:rPr>
              <a:t>Cost of Energy  and other imports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500" b="1">
                <a:solidFill>
                  <a:srgbClr val="FF3300"/>
                </a:solidFill>
              </a:rPr>
              <a:t>Draining the Economy</a:t>
            </a:r>
          </a:p>
        </p:txBody>
      </p: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5924550" y="5416550"/>
            <a:ext cx="36004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500" b="1" dirty="0">
                <a:solidFill>
                  <a:srgbClr val="3333CC"/>
                </a:solidFill>
              </a:rPr>
              <a:t>Value of Energy and local inputs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500" b="1" dirty="0">
                <a:solidFill>
                  <a:srgbClr val="3333CC"/>
                </a:solidFill>
              </a:rPr>
              <a:t>Catalysing the Economy !!</a:t>
            </a: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3124200" y="2343151"/>
            <a:ext cx="1485900" cy="646331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latin typeface="BatangChe" pitchFamily="49" charset="-127"/>
              </a:rPr>
              <a:t>The Burden </a:t>
            </a:r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5862638" y="2400300"/>
            <a:ext cx="2228850" cy="3698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Convert to a  Boon</a:t>
            </a:r>
          </a:p>
        </p:txBody>
      </p:sp>
      <p:sp>
        <p:nvSpPr>
          <p:cNvPr id="34837" name="AutoShape 5"/>
          <p:cNvSpPr>
            <a:spLocks noChangeArrowheads="1"/>
          </p:cNvSpPr>
          <p:nvPr/>
        </p:nvSpPr>
        <p:spPr bwMode="auto">
          <a:xfrm rot="9147094">
            <a:off x="8417330" y="2860605"/>
            <a:ext cx="1899792" cy="2289321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/>
              <a:t>$$$</a:t>
            </a:r>
          </a:p>
        </p:txBody>
      </p:sp>
      <p:sp>
        <p:nvSpPr>
          <p:cNvPr id="34838" name="AutoShape 5"/>
          <p:cNvSpPr>
            <a:spLocks noChangeArrowheads="1"/>
          </p:cNvSpPr>
          <p:nvPr/>
        </p:nvSpPr>
        <p:spPr bwMode="auto">
          <a:xfrm rot="1208482">
            <a:off x="5629275" y="3590925"/>
            <a:ext cx="742950" cy="74295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/>
              <a:t>$$$</a:t>
            </a:r>
          </a:p>
        </p:txBody>
      </p:sp>
      <p:sp>
        <p:nvSpPr>
          <p:cNvPr id="69655" name="TextBox 25"/>
          <p:cNvSpPr txBox="1">
            <a:spLocks noChangeArrowheads="1"/>
          </p:cNvSpPr>
          <p:nvPr/>
        </p:nvSpPr>
        <p:spPr bwMode="auto">
          <a:xfrm>
            <a:off x="5467350" y="34290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CERS</a:t>
            </a:r>
          </a:p>
        </p:txBody>
      </p:sp>
      <p:sp>
        <p:nvSpPr>
          <p:cNvPr id="69656" name="Rectangle 26"/>
          <p:cNvSpPr>
            <a:spLocks noChangeArrowheads="1"/>
          </p:cNvSpPr>
          <p:nvPr/>
        </p:nvSpPr>
        <p:spPr bwMode="auto">
          <a:xfrm>
            <a:off x="8439150" y="3086100"/>
            <a:ext cx="15793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/>
              <a:t>Energy Exports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049D00C-2083-4C2E-B8C5-491F44EACF52}" type="datetime1">
              <a:rPr lang="en-US" smtClean="0"/>
              <a:pPr>
                <a:defRPr/>
              </a:pPr>
              <a:t>8/18/2024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929BD-104B-4EE5-B240-8BAF1166444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9659" name="TextBox 1"/>
          <p:cNvSpPr txBox="1">
            <a:spLocks noChangeArrowheads="1"/>
          </p:cNvSpPr>
          <p:nvPr/>
        </p:nvSpPr>
        <p:spPr bwMode="auto">
          <a:xfrm>
            <a:off x="516490" y="2005278"/>
            <a:ext cx="2433638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100" dirty="0">
                <a:solidFill>
                  <a:srgbClr val="FF0000"/>
                </a:solidFill>
              </a:rPr>
              <a:t>Cost of Fuel Imports for Electricity and Transport </a:t>
            </a:r>
          </a:p>
          <a:p>
            <a:r>
              <a:rPr lang="en-US" altLang="en-US" sz="2100" dirty="0">
                <a:solidFill>
                  <a:srgbClr val="FF0000"/>
                </a:solidFill>
              </a:rPr>
              <a:t>US $ 5000 Million and will continue to increase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2FA3C6-714D-DC41-9053-CC938A89C87D}"/>
              </a:ext>
            </a:extLst>
          </p:cNvPr>
          <p:cNvSpPr txBox="1"/>
          <p:nvPr/>
        </p:nvSpPr>
        <p:spPr>
          <a:xfrm>
            <a:off x="8610600" y="1903228"/>
            <a:ext cx="2425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E</a:t>
            </a:r>
            <a:r>
              <a:rPr lang="en-US" sz="2400" dirty="0">
                <a:solidFill>
                  <a:srgbClr val="00B0F0"/>
                </a:solidFill>
              </a:rPr>
              <a:t>xport Potential  Minimum $ 7.8 Billion Annually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91B1CB-1AF8-10DF-3712-9B0899D486B0}"/>
              </a:ext>
            </a:extLst>
          </p:cNvPr>
          <p:cNvSpPr txBox="1"/>
          <p:nvPr/>
        </p:nvSpPr>
        <p:spPr>
          <a:xfrm>
            <a:off x="9102881" y="4794415"/>
            <a:ext cx="2503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EV Conversion $ 11 Million saved  Annually </a:t>
            </a:r>
          </a:p>
        </p:txBody>
      </p:sp>
    </p:spTree>
    <p:extLst>
      <p:ext uri="{BB962C8B-B14F-4D97-AF65-F5344CB8AC3E}">
        <p14:creationId xmlns:p14="http://schemas.microsoft.com/office/powerpoint/2010/main" val="3543700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  <p:bldP spid="34822" grpId="0" animBg="1"/>
      <p:bldP spid="34823" grpId="0" animBg="1"/>
      <p:bldP spid="34824" grpId="0" animBg="1"/>
      <p:bldP spid="34825" grpId="0" animBg="1"/>
      <p:bldP spid="34826" grpId="0" animBg="1"/>
      <p:bldP spid="34827" grpId="0" animBg="1"/>
      <p:bldP spid="34828" grpId="0" animBg="1"/>
      <p:bldP spid="34829" grpId="0" animBg="1"/>
      <p:bldP spid="34830" grpId="0" animBg="1"/>
      <p:bldP spid="34831" grpId="0" animBg="1"/>
      <p:bldP spid="34832" grpId="0" animBg="1"/>
      <p:bldP spid="34835" grpId="0" animBg="1"/>
      <p:bldP spid="34836" grpId="0" animBg="1"/>
      <p:bldP spid="34837" grpId="0" animBg="1"/>
      <p:bldP spid="3483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E3DD5-A4E3-3745-FD21-74B42BDB5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446" y="365125"/>
            <a:ext cx="11023354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Comparisons in Context- CBSL Report 2022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6175E6-6152-A37E-088E-58C35A287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238" y="1616149"/>
            <a:ext cx="11471316" cy="4795284"/>
          </a:xfrm>
        </p:spPr>
      </p:pic>
    </p:spTree>
    <p:extLst>
      <p:ext uri="{BB962C8B-B14F-4D97-AF65-F5344CB8AC3E}">
        <p14:creationId xmlns:p14="http://schemas.microsoft.com/office/powerpoint/2010/main" val="2191571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67AB3-C9AE-6E5D-F504-F2465C6D8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could make this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65008-F328-F30D-0C9B-E6E68DED7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Sri Lankan Entrepreneurs big and small can do this </a:t>
            </a:r>
          </a:p>
          <a:p>
            <a:r>
              <a:rPr lang="en-US" sz="3600" dirty="0"/>
              <a:t>The State policies should be aligned to facilitate this</a:t>
            </a:r>
          </a:p>
          <a:p>
            <a:r>
              <a:rPr lang="en-US" sz="3600" dirty="0"/>
              <a:t>But the </a:t>
            </a:r>
            <a:r>
              <a:rPr lang="en-US" sz="3600" dirty="0">
                <a:solidFill>
                  <a:srgbClr val="FF0000"/>
                </a:solidFill>
              </a:rPr>
              <a:t>Prosumers </a:t>
            </a:r>
            <a:r>
              <a:rPr lang="en-US" sz="3600" dirty="0"/>
              <a:t>can provide the initial impetus</a:t>
            </a:r>
          </a:p>
          <a:p>
            <a:r>
              <a:rPr lang="en-US" sz="3600" dirty="0"/>
              <a:t>The Banking Sector has a major role to play by at least allocating a fair share of their loan portfolio to support the renewable energy sector </a:t>
            </a:r>
          </a:p>
          <a:p>
            <a:r>
              <a:rPr lang="en-US" sz="3600" dirty="0">
                <a:solidFill>
                  <a:srgbClr val="FF0000"/>
                </a:solidFill>
              </a:rPr>
              <a:t>Creating the awareness that our national bounty should be to our benefits and not to be grabbed by foreigners </a:t>
            </a:r>
          </a:p>
        </p:txBody>
      </p:sp>
    </p:spTree>
    <p:extLst>
      <p:ext uri="{BB962C8B-B14F-4D97-AF65-F5344CB8AC3E}">
        <p14:creationId xmlns:p14="http://schemas.microsoft.com/office/powerpoint/2010/main" val="259659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901700" y="-27370"/>
            <a:ext cx="10363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 Collective Responsibility towards an Energy Secure Sri Lanka -</a:t>
            </a:r>
            <a:r>
              <a:rPr lang="si-LK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Developed by Sri Lankans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609600" y="3350910"/>
            <a:ext cx="56624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Energy Sector Investors</a:t>
            </a:r>
            <a:r>
              <a:rPr lang="si-LK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&amp; Prosumers 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8046486" y="3319137"/>
            <a:ext cx="38808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Energy </a:t>
            </a:r>
            <a:r>
              <a:rPr lang="en-US" sz="2400" b="1" dirty="0">
                <a:solidFill>
                  <a:srgbClr val="FF0000"/>
                </a:solidFill>
              </a:rPr>
              <a:t>and Power Ministries,  PUCSL SEA and CEB</a:t>
            </a:r>
            <a:r>
              <a:rPr lang="si-LK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CPC ,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7820580" y="5982888"/>
            <a:ext cx="40844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 State, </a:t>
            </a:r>
            <a:r>
              <a:rPr lang="en-US" sz="2400" b="1" dirty="0" err="1">
                <a:solidFill>
                  <a:srgbClr val="FF0000"/>
                </a:solidFill>
              </a:rPr>
              <a:t>Agri</a:t>
            </a:r>
            <a:r>
              <a:rPr lang="en-US" sz="2400" b="1" dirty="0">
                <a:solidFill>
                  <a:srgbClr val="FF0000"/>
                </a:solidFill>
              </a:rPr>
              <a:t> and Energy Specialists,  Academia</a:t>
            </a:r>
            <a:r>
              <a:rPr lang="si-LK" sz="2400" b="1" dirty="0">
                <a:solidFill>
                  <a:srgbClr val="FF0000"/>
                </a:solidFill>
              </a:rPr>
              <a:t>  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91148" name="Freeform 12"/>
          <p:cNvSpPr>
            <a:spLocks/>
          </p:cNvSpPr>
          <p:nvPr/>
        </p:nvSpPr>
        <p:spPr bwMode="auto">
          <a:xfrm rot="-686021">
            <a:off x="2334976" y="1739435"/>
            <a:ext cx="1655763" cy="1081088"/>
          </a:xfrm>
          <a:custGeom>
            <a:avLst/>
            <a:gdLst>
              <a:gd name="T0" fmla="*/ 0 w 1088"/>
              <a:gd name="T1" fmla="*/ 2147483647 h 726"/>
              <a:gd name="T2" fmla="*/ 2147483647 w 1088"/>
              <a:gd name="T3" fmla="*/ 2147483647 h 726"/>
              <a:gd name="T4" fmla="*/ 2147483647 w 1088"/>
              <a:gd name="T5" fmla="*/ 0 h 726"/>
              <a:gd name="T6" fmla="*/ 2147483647 w 1088"/>
              <a:gd name="T7" fmla="*/ 2147483647 h 726"/>
              <a:gd name="T8" fmla="*/ 2147483647 w 1088"/>
              <a:gd name="T9" fmla="*/ 2147483647 h 726"/>
              <a:gd name="T10" fmla="*/ 0 w 1088"/>
              <a:gd name="T11" fmla="*/ 2147483647 h 7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88"/>
              <a:gd name="T19" fmla="*/ 0 h 726"/>
              <a:gd name="T20" fmla="*/ 1088 w 1088"/>
              <a:gd name="T21" fmla="*/ 726 h 7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88" h="726">
                <a:moveTo>
                  <a:pt x="0" y="454"/>
                </a:moveTo>
                <a:lnTo>
                  <a:pt x="136" y="726"/>
                </a:lnTo>
                <a:lnTo>
                  <a:pt x="1088" y="0"/>
                </a:lnTo>
                <a:lnTo>
                  <a:pt x="181" y="590"/>
                </a:lnTo>
                <a:lnTo>
                  <a:pt x="45" y="182"/>
                </a:lnTo>
                <a:lnTo>
                  <a:pt x="0" y="454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0" name="Freeform 14"/>
          <p:cNvSpPr>
            <a:spLocks/>
          </p:cNvSpPr>
          <p:nvPr/>
        </p:nvSpPr>
        <p:spPr bwMode="auto">
          <a:xfrm rot="-686021">
            <a:off x="9154319" y="4811671"/>
            <a:ext cx="1655762" cy="1081088"/>
          </a:xfrm>
          <a:custGeom>
            <a:avLst/>
            <a:gdLst>
              <a:gd name="T0" fmla="*/ 0 w 1088"/>
              <a:gd name="T1" fmla="*/ 2147483647 h 726"/>
              <a:gd name="T2" fmla="*/ 2147483647 w 1088"/>
              <a:gd name="T3" fmla="*/ 2147483647 h 726"/>
              <a:gd name="T4" fmla="*/ 2147483647 w 1088"/>
              <a:gd name="T5" fmla="*/ 0 h 726"/>
              <a:gd name="T6" fmla="*/ 2147483647 w 1088"/>
              <a:gd name="T7" fmla="*/ 2147483647 h 726"/>
              <a:gd name="T8" fmla="*/ 2147483647 w 1088"/>
              <a:gd name="T9" fmla="*/ 2147483647 h 726"/>
              <a:gd name="T10" fmla="*/ 0 w 1088"/>
              <a:gd name="T11" fmla="*/ 2147483647 h 7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88"/>
              <a:gd name="T19" fmla="*/ 0 h 726"/>
              <a:gd name="T20" fmla="*/ 1088 w 1088"/>
              <a:gd name="T21" fmla="*/ 726 h 7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88" h="726">
                <a:moveTo>
                  <a:pt x="0" y="454"/>
                </a:moveTo>
                <a:lnTo>
                  <a:pt x="136" y="726"/>
                </a:lnTo>
                <a:lnTo>
                  <a:pt x="1088" y="0"/>
                </a:lnTo>
                <a:lnTo>
                  <a:pt x="181" y="590"/>
                </a:lnTo>
                <a:lnTo>
                  <a:pt x="45" y="182"/>
                </a:lnTo>
                <a:lnTo>
                  <a:pt x="0" y="454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95399" y="6163291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Farmers and Wood Suppliers</a:t>
            </a:r>
            <a:r>
              <a:rPr lang="si-LK" dirty="0"/>
              <a:t> </a:t>
            </a:r>
            <a:endParaRPr lang="en-US" dirty="0"/>
          </a:p>
        </p:txBody>
      </p:sp>
      <p:pic>
        <p:nvPicPr>
          <p:cNvPr id="17" name="Picture 12"/>
          <p:cNvPicPr>
            <a:picLocks noChangeAspect="1" noChangeArrowheads="1"/>
          </p:cNvPicPr>
          <p:nvPr/>
        </p:nvPicPr>
        <p:blipFill rotWithShape="1"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2" r="4379"/>
          <a:stretch/>
        </p:blipFill>
        <p:spPr bwMode="auto">
          <a:xfrm>
            <a:off x="144115" y="3966845"/>
            <a:ext cx="2343955" cy="20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63081" y="5286877"/>
            <a:ext cx="2665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Thank You !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486" y="4150134"/>
            <a:ext cx="3536357" cy="1964643"/>
          </a:xfrm>
          <a:prstGeom prst="rect">
            <a:avLst/>
          </a:prstGeom>
        </p:spPr>
      </p:pic>
      <p:sp>
        <p:nvSpPr>
          <p:cNvPr id="19" name="Freeform 12"/>
          <p:cNvSpPr>
            <a:spLocks/>
          </p:cNvSpPr>
          <p:nvPr/>
        </p:nvSpPr>
        <p:spPr bwMode="auto">
          <a:xfrm rot="-686021">
            <a:off x="9349470" y="4420666"/>
            <a:ext cx="1655763" cy="1081088"/>
          </a:xfrm>
          <a:custGeom>
            <a:avLst/>
            <a:gdLst>
              <a:gd name="T0" fmla="*/ 0 w 1088"/>
              <a:gd name="T1" fmla="*/ 2147483647 h 726"/>
              <a:gd name="T2" fmla="*/ 2147483647 w 1088"/>
              <a:gd name="T3" fmla="*/ 2147483647 h 726"/>
              <a:gd name="T4" fmla="*/ 2147483647 w 1088"/>
              <a:gd name="T5" fmla="*/ 0 h 726"/>
              <a:gd name="T6" fmla="*/ 2147483647 w 1088"/>
              <a:gd name="T7" fmla="*/ 2147483647 h 726"/>
              <a:gd name="T8" fmla="*/ 2147483647 w 1088"/>
              <a:gd name="T9" fmla="*/ 2147483647 h 726"/>
              <a:gd name="T10" fmla="*/ 0 w 1088"/>
              <a:gd name="T11" fmla="*/ 2147483647 h 7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88"/>
              <a:gd name="T19" fmla="*/ 0 h 726"/>
              <a:gd name="T20" fmla="*/ 1088 w 1088"/>
              <a:gd name="T21" fmla="*/ 726 h 7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88" h="726">
                <a:moveTo>
                  <a:pt x="0" y="454"/>
                </a:moveTo>
                <a:lnTo>
                  <a:pt x="136" y="726"/>
                </a:lnTo>
                <a:lnTo>
                  <a:pt x="1088" y="0"/>
                </a:lnTo>
                <a:lnTo>
                  <a:pt x="181" y="590"/>
                </a:lnTo>
                <a:lnTo>
                  <a:pt x="45" y="182"/>
                </a:lnTo>
                <a:lnTo>
                  <a:pt x="0" y="454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7" r="17596"/>
          <a:stretch/>
        </p:blipFill>
        <p:spPr>
          <a:xfrm>
            <a:off x="86392" y="1215545"/>
            <a:ext cx="1840210" cy="2056919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5" r="34888"/>
          <a:stretch/>
        </p:blipFill>
        <p:spPr>
          <a:xfrm>
            <a:off x="1926601" y="1206765"/>
            <a:ext cx="2246154" cy="206569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9" t="6442" r="23161" b="-6442"/>
          <a:stretch/>
        </p:blipFill>
        <p:spPr>
          <a:xfrm>
            <a:off x="4172755" y="1215545"/>
            <a:ext cx="2099258" cy="2199060"/>
          </a:xfrm>
          <a:prstGeom prst="rect">
            <a:avLst/>
          </a:prstGeom>
        </p:spPr>
      </p:pic>
      <p:pic>
        <p:nvPicPr>
          <p:cNvPr id="23" name="Picture 2" descr="C:\My Documents two\My Documents\Green Watts\Post SPPA\Project Implementation\Supply Chain\Fuel wood Supplies\Tractr Queu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6" t="25869" r="19032" b="27073"/>
          <a:stretch/>
        </p:blipFill>
        <p:spPr>
          <a:xfrm>
            <a:off x="2475963" y="3960406"/>
            <a:ext cx="2508162" cy="2079786"/>
          </a:xfr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/>
          <a:srcRect l="-3389" t="29337" r="4548" b="-1454"/>
          <a:stretch/>
        </p:blipFill>
        <p:spPr>
          <a:xfrm>
            <a:off x="9002955" y="1078075"/>
            <a:ext cx="2353236" cy="233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9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43" grpId="0"/>
      <p:bldP spid="91144" grpId="0"/>
      <p:bldP spid="91146" grpId="0"/>
      <p:bldP spid="91148" grpId="0" animBg="1"/>
      <p:bldP spid="91150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 descr="power line"/>
          <p:cNvSpPr>
            <a:spLocks noChangeArrowheads="1"/>
          </p:cNvSpPr>
          <p:nvPr/>
        </p:nvSpPr>
        <p:spPr bwMode="auto">
          <a:xfrm>
            <a:off x="0" y="-18864"/>
            <a:ext cx="12192000" cy="68580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67486" y="400981"/>
            <a:ext cx="2590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dirty="0">
                <a:solidFill>
                  <a:srgbClr val="FFFF00"/>
                </a:solidFill>
              </a:rPr>
              <a:t>Let him too participate and benefit from the energy economy</a:t>
            </a:r>
          </a:p>
        </p:txBody>
      </p:sp>
      <p:cxnSp>
        <p:nvCxnSpPr>
          <p:cNvPr id="48132" name="Straight Arrow Connector 5"/>
          <p:cNvCxnSpPr>
            <a:cxnSpLocks noChangeShapeType="1"/>
          </p:cNvCxnSpPr>
          <p:nvPr/>
        </p:nvCxnSpPr>
        <p:spPr bwMode="auto">
          <a:xfrm>
            <a:off x="5608222" y="3243860"/>
            <a:ext cx="888846" cy="109781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8133" name="TextBox 4"/>
          <p:cNvSpPr txBox="1">
            <a:spLocks noChangeArrowheads="1"/>
          </p:cNvSpPr>
          <p:nvPr/>
        </p:nvSpPr>
        <p:spPr bwMode="auto">
          <a:xfrm>
            <a:off x="1605140" y="2819004"/>
            <a:ext cx="4147215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 b="1" dirty="0">
                <a:solidFill>
                  <a:srgbClr val="FF0000"/>
                </a:solidFill>
                <a:highlight>
                  <a:srgbClr val="FFFF00"/>
                </a:highlight>
              </a:rPr>
              <a:t>Power for the People by the People</a:t>
            </a:r>
            <a:endParaRPr lang="en-US" sz="36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 eaLnBrk="0" hangingPunct="0"/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</a:rPr>
              <a:t>Make Energy a Consumer’s business</a:t>
            </a:r>
          </a:p>
        </p:txBody>
      </p:sp>
      <p:cxnSp>
        <p:nvCxnSpPr>
          <p:cNvPr id="48134" name="Straight Arrow Connector 6"/>
          <p:cNvCxnSpPr>
            <a:cxnSpLocks noChangeShapeType="1"/>
          </p:cNvCxnSpPr>
          <p:nvPr/>
        </p:nvCxnSpPr>
        <p:spPr bwMode="auto">
          <a:xfrm rot="16200000" flipV="1">
            <a:off x="4152900" y="4457700"/>
            <a:ext cx="152400" cy="76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8135" name="Straight Arrow Connector 8"/>
          <p:cNvCxnSpPr>
            <a:cxnSpLocks noChangeShapeType="1"/>
          </p:cNvCxnSpPr>
          <p:nvPr/>
        </p:nvCxnSpPr>
        <p:spPr bwMode="auto">
          <a:xfrm>
            <a:off x="3852377" y="2122483"/>
            <a:ext cx="2851170" cy="1435930"/>
          </a:xfrm>
          <a:prstGeom prst="straightConnector1">
            <a:avLst/>
          </a:prstGeom>
          <a:noFill/>
          <a:ln w="215900" algn="ctr">
            <a:solidFill>
              <a:srgbClr val="FF0066"/>
            </a:solidFill>
            <a:round/>
            <a:headEnd/>
            <a:tailEnd type="arrow" w="med" len="med"/>
          </a:ln>
        </p:spPr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CC33-C9CF-427E-B726-A8B28178B892}" type="datetime1">
              <a:rPr lang="en-US" smtClean="0"/>
              <a:pPr/>
              <a:t>8/18/2024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9780-282F-4714-8D6C-0F98F728F1A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4" name="Picture 2" descr="C:\Users\Windows 7\Desktop\Gliricdia Ca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7068" y="2599427"/>
            <a:ext cx="3974287" cy="4019004"/>
          </a:xfrm>
          <a:prstGeom prst="rect">
            <a:avLst/>
          </a:prstGeom>
          <a:noFill/>
        </p:spPr>
      </p:pic>
      <p:pic>
        <p:nvPicPr>
          <p:cNvPr id="12" name="Picture 9" descr="http://www.cacefindiana.org/files/images/green_hou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" t="4527" r="4880" b="4919"/>
          <a:stretch>
            <a:fillRect/>
          </a:stretch>
        </p:blipFill>
        <p:spPr bwMode="auto">
          <a:xfrm>
            <a:off x="4612811" y="183842"/>
            <a:ext cx="4065529" cy="244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208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 descr="power line"/>
          <p:cNvSpPr>
            <a:spLocks noChangeArrowheads="1"/>
          </p:cNvSpPr>
          <p:nvPr/>
        </p:nvSpPr>
        <p:spPr bwMode="auto">
          <a:xfrm>
            <a:off x="1465087" y="-18864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67486" y="400981"/>
            <a:ext cx="2590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dirty="0">
                <a:solidFill>
                  <a:srgbClr val="FFFF00"/>
                </a:solidFill>
              </a:rPr>
              <a:t>Let him too participate and benefit from  the energy economy</a:t>
            </a:r>
          </a:p>
        </p:txBody>
      </p:sp>
      <p:cxnSp>
        <p:nvCxnSpPr>
          <p:cNvPr id="48132" name="Straight Arrow Connector 5"/>
          <p:cNvCxnSpPr>
            <a:cxnSpLocks noChangeShapeType="1"/>
          </p:cNvCxnSpPr>
          <p:nvPr/>
        </p:nvCxnSpPr>
        <p:spPr bwMode="auto">
          <a:xfrm>
            <a:off x="5608222" y="3243860"/>
            <a:ext cx="888846" cy="109781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8133" name="TextBox 4"/>
          <p:cNvSpPr txBox="1">
            <a:spLocks noChangeArrowheads="1"/>
          </p:cNvSpPr>
          <p:nvPr/>
        </p:nvSpPr>
        <p:spPr bwMode="auto">
          <a:xfrm>
            <a:off x="1605140" y="2819004"/>
            <a:ext cx="4147215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 b="1" dirty="0">
                <a:solidFill>
                  <a:srgbClr val="FF0000"/>
                </a:solidFill>
              </a:rPr>
              <a:t>Power for the People by the People </a:t>
            </a:r>
            <a:r>
              <a:rPr lang="en-US" sz="3600" b="1" dirty="0">
                <a:solidFill>
                  <a:srgbClr val="FF0000"/>
                </a:solidFill>
              </a:rPr>
              <a:t>  </a:t>
            </a:r>
          </a:p>
          <a:p>
            <a:pPr algn="ctr" eaLnBrk="0" hangingPunct="0"/>
            <a:r>
              <a:rPr lang="en-US" sz="3600" dirty="0">
                <a:solidFill>
                  <a:srgbClr val="FF0000"/>
                </a:solidFill>
              </a:rPr>
              <a:t>make Energy a Consumers business </a:t>
            </a:r>
          </a:p>
        </p:txBody>
      </p:sp>
      <p:cxnSp>
        <p:nvCxnSpPr>
          <p:cNvPr id="48134" name="Straight Arrow Connector 6"/>
          <p:cNvCxnSpPr>
            <a:cxnSpLocks noChangeShapeType="1"/>
          </p:cNvCxnSpPr>
          <p:nvPr/>
        </p:nvCxnSpPr>
        <p:spPr bwMode="auto">
          <a:xfrm rot="16200000" flipV="1">
            <a:off x="4152900" y="4457700"/>
            <a:ext cx="152400" cy="76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8135" name="Straight Arrow Connector 8"/>
          <p:cNvCxnSpPr>
            <a:cxnSpLocks noChangeShapeType="1"/>
          </p:cNvCxnSpPr>
          <p:nvPr/>
        </p:nvCxnSpPr>
        <p:spPr bwMode="auto">
          <a:xfrm>
            <a:off x="3704584" y="2418910"/>
            <a:ext cx="3344802" cy="672624"/>
          </a:xfrm>
          <a:prstGeom prst="straightConnector1">
            <a:avLst/>
          </a:prstGeom>
          <a:noFill/>
          <a:ln w="215900" algn="ctr">
            <a:solidFill>
              <a:srgbClr val="FF0066"/>
            </a:solidFill>
            <a:round/>
            <a:headEnd/>
            <a:tailEnd type="arrow" w="med" len="med"/>
          </a:ln>
        </p:spPr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CC33-C9CF-427E-B726-A8B28178B892}" type="datetime1">
              <a:rPr lang="en-US" smtClean="0"/>
              <a:pPr/>
              <a:t>8/18/2024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9780-282F-4714-8D6C-0F98F728F1A6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4" name="Picture 2" descr="C:\Users\Windows 7\Desktop\Gliricdia Ca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3155" y="2089161"/>
            <a:ext cx="3572163" cy="3612355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1E8ADA-F9D8-BE86-6358-EEBDA14C73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591" y="4611653"/>
            <a:ext cx="3603929" cy="2059131"/>
          </a:xfrm>
          <a:prstGeom prst="rect">
            <a:avLst/>
          </a:prstGeom>
        </p:spPr>
      </p:pic>
      <p:pic>
        <p:nvPicPr>
          <p:cNvPr id="3" name="Picture 2" descr="Solar Roof Top System | Inox Solar Energy">
            <a:extLst>
              <a:ext uri="{FF2B5EF4-FFF2-40B4-BE49-F238E27FC236}">
                <a16:creationId xmlns:a16="http://schemas.microsoft.com/office/drawing/2014/main" id="{6067C1ED-BEF7-2067-1449-7C1BE71A01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942" y="30030"/>
            <a:ext cx="2967538" cy="20591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0861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19536" y="1628801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FF0000"/>
                </a:solidFill>
              </a:rPr>
              <a:t>Sri Lanka is uniquely placed to attain sustainability of energy supply from indigenous renewable resources and an all electric future is not a </a:t>
            </a:r>
            <a:r>
              <a:rPr lang="en-US" sz="4800" b="1">
                <a:solidFill>
                  <a:srgbClr val="FF0000"/>
                </a:solidFill>
              </a:rPr>
              <a:t>dream  </a:t>
            </a:r>
            <a:endParaRPr lang="en-US" sz="4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rgbClr val="FF0000"/>
                </a:solidFill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2824319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562601" y="5791201"/>
            <a:ext cx="10128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4100">
                <a:solidFill>
                  <a:srgbClr val="000000"/>
                </a:solidFill>
                <a:latin typeface="Times New Roman" pitchFamily="18" charset="0"/>
              </a:rPr>
              <a:t>Now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057400" y="5791200"/>
            <a:ext cx="240219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3300" dirty="0">
                <a:solidFill>
                  <a:srgbClr val="000000"/>
                </a:solidFill>
                <a:latin typeface="Times New Roman" pitchFamily="18" charset="0"/>
              </a:rPr>
              <a:t>5000Yearsago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508875" y="3671889"/>
            <a:ext cx="2777299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3300" dirty="0">
                <a:solidFill>
                  <a:srgbClr val="000000"/>
                </a:solidFill>
                <a:latin typeface="Times New Roman" pitchFamily="18" charset="0"/>
              </a:rPr>
              <a:t>5000Yearshence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8197" name="Freeform 5"/>
          <p:cNvSpPr>
            <a:spLocks/>
          </p:cNvSpPr>
          <p:nvPr/>
        </p:nvSpPr>
        <p:spPr bwMode="auto">
          <a:xfrm>
            <a:off x="2209800" y="5105401"/>
            <a:ext cx="304800" cy="276225"/>
          </a:xfrm>
          <a:custGeom>
            <a:avLst/>
            <a:gdLst>
              <a:gd name="T0" fmla="*/ 2147483647 w 172"/>
              <a:gd name="T1" fmla="*/ 2147483647 h 174"/>
              <a:gd name="T2" fmla="*/ 2147483647 w 172"/>
              <a:gd name="T3" fmla="*/ 0 h 174"/>
              <a:gd name="T4" fmla="*/ 0 w 172"/>
              <a:gd name="T5" fmla="*/ 2147483647 h 174"/>
              <a:gd name="T6" fmla="*/ 2147483647 w 172"/>
              <a:gd name="T7" fmla="*/ 2147483647 h 174"/>
              <a:gd name="T8" fmla="*/ 0 60000 65536"/>
              <a:gd name="T9" fmla="*/ 0 60000 65536"/>
              <a:gd name="T10" fmla="*/ 0 60000 65536"/>
              <a:gd name="T11" fmla="*/ 0 60000 65536"/>
              <a:gd name="T12" fmla="*/ 0 w 172"/>
              <a:gd name="T13" fmla="*/ 0 h 174"/>
              <a:gd name="T14" fmla="*/ 172 w 172"/>
              <a:gd name="T15" fmla="*/ 174 h 1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" h="174">
                <a:moveTo>
                  <a:pt x="172" y="174"/>
                </a:moveTo>
                <a:lnTo>
                  <a:pt x="87" y="0"/>
                </a:lnTo>
                <a:lnTo>
                  <a:pt x="0" y="174"/>
                </a:lnTo>
                <a:lnTo>
                  <a:pt x="172" y="17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514601" y="1"/>
            <a:ext cx="650928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5000" dirty="0" err="1">
                <a:solidFill>
                  <a:srgbClr val="000000"/>
                </a:solidFill>
                <a:latin typeface="Times New Roman" pitchFamily="18" charset="0"/>
              </a:rPr>
              <a:t>Mankind’suseoffossilfuel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658939" y="2792413"/>
            <a:ext cx="23038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</a:rPr>
              <a:t>Beginningof</a:t>
            </a:r>
            <a:endParaRPr lang="en-US" sz="3200" b="1" dirty="0">
              <a:solidFill>
                <a:srgbClr val="3333CC"/>
              </a:solidFill>
              <a:latin typeface="Times New Roman" pitchFamily="18" charset="0"/>
            </a:endParaRPr>
          </a:p>
          <a:p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</a:rPr>
              <a:t>Civilization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2192338" y="4011613"/>
            <a:ext cx="0" cy="9906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477000" y="1600200"/>
            <a:ext cx="13336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solidFill>
                  <a:srgbClr val="3333CC"/>
                </a:solidFill>
                <a:latin typeface="Times New Roman" pitchFamily="18" charset="0"/>
              </a:rPr>
              <a:t>400Years</a:t>
            </a: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2438400" y="4800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2362200" y="5257800"/>
            <a:ext cx="0" cy="53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3200400" y="4800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3886200" y="4800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4572000" y="4800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5257800" y="4800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6096000" y="4800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6858000" y="4800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7543800" y="4800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8305800" y="4800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8991600" y="4800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9829800" y="4800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" name="Freeform 22"/>
          <p:cNvSpPr>
            <a:spLocks/>
          </p:cNvSpPr>
          <p:nvPr/>
        </p:nvSpPr>
        <p:spPr bwMode="auto">
          <a:xfrm>
            <a:off x="5943600" y="5257801"/>
            <a:ext cx="304800" cy="276225"/>
          </a:xfrm>
          <a:custGeom>
            <a:avLst/>
            <a:gdLst>
              <a:gd name="T0" fmla="*/ 2147483647 w 172"/>
              <a:gd name="T1" fmla="*/ 2147483647 h 174"/>
              <a:gd name="T2" fmla="*/ 2147483647 w 172"/>
              <a:gd name="T3" fmla="*/ 0 h 174"/>
              <a:gd name="T4" fmla="*/ 0 w 172"/>
              <a:gd name="T5" fmla="*/ 2147483647 h 174"/>
              <a:gd name="T6" fmla="*/ 2147483647 w 172"/>
              <a:gd name="T7" fmla="*/ 2147483647 h 174"/>
              <a:gd name="T8" fmla="*/ 0 60000 65536"/>
              <a:gd name="T9" fmla="*/ 0 60000 65536"/>
              <a:gd name="T10" fmla="*/ 0 60000 65536"/>
              <a:gd name="T11" fmla="*/ 0 60000 65536"/>
              <a:gd name="T12" fmla="*/ 0 w 172"/>
              <a:gd name="T13" fmla="*/ 0 h 174"/>
              <a:gd name="T14" fmla="*/ 172 w 172"/>
              <a:gd name="T15" fmla="*/ 174 h 1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" h="174">
                <a:moveTo>
                  <a:pt x="172" y="174"/>
                </a:moveTo>
                <a:lnTo>
                  <a:pt x="87" y="0"/>
                </a:lnTo>
                <a:lnTo>
                  <a:pt x="0" y="174"/>
                </a:lnTo>
                <a:lnTo>
                  <a:pt x="172" y="174"/>
                </a:lnTo>
                <a:close/>
              </a:path>
            </a:pathLst>
          </a:cu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>
            <a:off x="6096000" y="5410200"/>
            <a:ext cx="0" cy="53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6" name="Freeform 24"/>
          <p:cNvSpPr>
            <a:spLocks/>
          </p:cNvSpPr>
          <p:nvPr/>
        </p:nvSpPr>
        <p:spPr bwMode="auto">
          <a:xfrm flipV="1">
            <a:off x="9677400" y="4495800"/>
            <a:ext cx="304800" cy="304800"/>
          </a:xfrm>
          <a:custGeom>
            <a:avLst/>
            <a:gdLst>
              <a:gd name="T0" fmla="*/ 2147483647 w 172"/>
              <a:gd name="T1" fmla="*/ 2147483647 h 174"/>
              <a:gd name="T2" fmla="*/ 2147483647 w 172"/>
              <a:gd name="T3" fmla="*/ 0 h 174"/>
              <a:gd name="T4" fmla="*/ 0 w 172"/>
              <a:gd name="T5" fmla="*/ 2147483647 h 174"/>
              <a:gd name="T6" fmla="*/ 2147483647 w 172"/>
              <a:gd name="T7" fmla="*/ 2147483647 h 174"/>
              <a:gd name="T8" fmla="*/ 0 60000 65536"/>
              <a:gd name="T9" fmla="*/ 0 60000 65536"/>
              <a:gd name="T10" fmla="*/ 0 60000 65536"/>
              <a:gd name="T11" fmla="*/ 0 60000 65536"/>
              <a:gd name="T12" fmla="*/ 0 w 172"/>
              <a:gd name="T13" fmla="*/ 0 h 174"/>
              <a:gd name="T14" fmla="*/ 172 w 172"/>
              <a:gd name="T15" fmla="*/ 174 h 1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" h="174">
                <a:moveTo>
                  <a:pt x="172" y="174"/>
                </a:moveTo>
                <a:lnTo>
                  <a:pt x="87" y="0"/>
                </a:lnTo>
                <a:lnTo>
                  <a:pt x="0" y="174"/>
                </a:lnTo>
                <a:lnTo>
                  <a:pt x="172" y="174"/>
                </a:lnTo>
                <a:close/>
              </a:path>
            </a:pathLst>
          </a:cu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>
            <a:off x="9829800" y="4114800"/>
            <a:ext cx="0" cy="53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218" name="Picture 26" descr="blipcur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905000"/>
            <a:ext cx="9144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9" name="Line 27"/>
          <p:cNvSpPr>
            <a:spLocks noChangeShapeType="1"/>
          </p:cNvSpPr>
          <p:nvPr/>
        </p:nvSpPr>
        <p:spPr bwMode="auto">
          <a:xfrm>
            <a:off x="2057400" y="5029200"/>
            <a:ext cx="800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 flipH="1" flipV="1">
            <a:off x="5867400" y="1752600"/>
            <a:ext cx="0" cy="3200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 flipH="1" flipV="1">
            <a:off x="6400800" y="1752600"/>
            <a:ext cx="0" cy="3200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2" name="Line 30"/>
          <p:cNvSpPr>
            <a:spLocks noChangeShapeType="1"/>
          </p:cNvSpPr>
          <p:nvPr/>
        </p:nvSpPr>
        <p:spPr bwMode="auto">
          <a:xfrm>
            <a:off x="5867400" y="1828800"/>
            <a:ext cx="533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3" name="TextBox 30"/>
          <p:cNvSpPr txBox="1">
            <a:spLocks noChangeArrowheads="1"/>
          </p:cNvSpPr>
          <p:nvPr/>
        </p:nvSpPr>
        <p:spPr bwMode="auto">
          <a:xfrm>
            <a:off x="1981200" y="1066800"/>
            <a:ext cx="58294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We too are trapped in the blip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143C-D2E4-4389-B0B1-A6D76D17E921}" type="datetime1">
              <a:rPr lang="en-US" smtClean="0"/>
              <a:pPr/>
              <a:t>8/18/2024</a:t>
            </a:fld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9780-282F-4714-8D6C-0F98F728F1A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981200" y="152401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GB" sz="3600" dirty="0" err="1">
                <a:solidFill>
                  <a:schemeClr val="tx2"/>
                </a:solidFill>
              </a:rPr>
              <a:t>Convertingthe</a:t>
            </a:r>
            <a:r>
              <a:rPr lang="en-GB" sz="3600" dirty="0" err="1">
                <a:solidFill>
                  <a:srgbClr val="FF0000"/>
                </a:solidFill>
              </a:rPr>
              <a:t>Drain</a:t>
            </a:r>
            <a:r>
              <a:rPr lang="en-GB" sz="3600" dirty="0" err="1">
                <a:solidFill>
                  <a:schemeClr val="tx2"/>
                </a:solidFill>
              </a:rPr>
              <a:t>toa</a:t>
            </a:r>
            <a:r>
              <a:rPr lang="en-GB" sz="3600" dirty="0" err="1">
                <a:solidFill>
                  <a:srgbClr val="3333FF"/>
                </a:solidFill>
              </a:rPr>
              <a:t>‘Spin</a:t>
            </a:r>
            <a:r>
              <a:rPr lang="en-GB" sz="3600" dirty="0">
                <a:solidFill>
                  <a:srgbClr val="3333FF"/>
                </a:solidFill>
              </a:rPr>
              <a:t>’</a:t>
            </a:r>
          </a:p>
        </p:txBody>
      </p:sp>
      <p:pic>
        <p:nvPicPr>
          <p:cNvPr id="34819" name="Picture 3" descr="Districts of Sri Lan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838200"/>
            <a:ext cx="381793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Districts of Sri Lan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838200"/>
            <a:ext cx="3657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AutoShape 5"/>
          <p:cNvSpPr>
            <a:spLocks noChangeArrowheads="1"/>
          </p:cNvSpPr>
          <p:nvPr/>
        </p:nvSpPr>
        <p:spPr bwMode="auto">
          <a:xfrm rot="-9791699">
            <a:off x="1828800" y="4267200"/>
            <a:ext cx="990600" cy="990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r>
              <a:rPr lang="en-US"/>
              <a:t>$$$</a:t>
            </a: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 rot="7199315">
            <a:off x="2543175" y="3911600"/>
            <a:ext cx="2090738" cy="1666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 rot="-7646017">
            <a:off x="2705100" y="5524500"/>
            <a:ext cx="12192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AutoShape 8"/>
          <p:cNvSpPr>
            <a:spLocks noChangeArrowheads="1"/>
          </p:cNvSpPr>
          <p:nvPr/>
        </p:nvSpPr>
        <p:spPr bwMode="auto">
          <a:xfrm rot="6091863">
            <a:off x="2029619" y="3559969"/>
            <a:ext cx="2019300" cy="23971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 rot="9629659">
            <a:off x="3175000" y="4462463"/>
            <a:ext cx="17526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 rot="-10510358">
            <a:off x="2971800" y="4957763"/>
            <a:ext cx="1524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AutoShape 11"/>
          <p:cNvSpPr>
            <a:spLocks noChangeArrowheads="1"/>
          </p:cNvSpPr>
          <p:nvPr/>
        </p:nvSpPr>
        <p:spPr bwMode="auto">
          <a:xfrm rot="-5077817">
            <a:off x="7107238" y="4627563"/>
            <a:ext cx="720725" cy="1981200"/>
          </a:xfrm>
          <a:prstGeom prst="curvedRightArrow">
            <a:avLst>
              <a:gd name="adj1" fmla="val 14966"/>
              <a:gd name="adj2" fmla="val 69944"/>
              <a:gd name="adj3" fmla="val 33333"/>
            </a:avLst>
          </a:prstGeom>
          <a:solidFill>
            <a:srgbClr val="00CC99"/>
          </a:solidFill>
          <a:ln w="9525">
            <a:solidFill>
              <a:srgbClr val="00CC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AutoShape 12"/>
          <p:cNvSpPr>
            <a:spLocks noChangeArrowheads="1"/>
          </p:cNvSpPr>
          <p:nvPr/>
        </p:nvSpPr>
        <p:spPr bwMode="auto">
          <a:xfrm rot="-8320423">
            <a:off x="7458076" y="3581400"/>
            <a:ext cx="720725" cy="1981200"/>
          </a:xfrm>
          <a:prstGeom prst="curvedRightArrow">
            <a:avLst>
              <a:gd name="adj1" fmla="val 14966"/>
              <a:gd name="adj2" fmla="val 69944"/>
              <a:gd name="adj3" fmla="val 33333"/>
            </a:avLst>
          </a:prstGeom>
          <a:solidFill>
            <a:srgbClr val="00FF00"/>
          </a:solidFill>
          <a:ln w="9525">
            <a:solidFill>
              <a:srgbClr val="00CC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AutoShape 13"/>
          <p:cNvSpPr>
            <a:spLocks noChangeArrowheads="1"/>
          </p:cNvSpPr>
          <p:nvPr/>
        </p:nvSpPr>
        <p:spPr bwMode="auto">
          <a:xfrm rot="-6904837">
            <a:off x="7412038" y="4170363"/>
            <a:ext cx="720725" cy="1981200"/>
          </a:xfrm>
          <a:prstGeom prst="curvedRightArrow">
            <a:avLst>
              <a:gd name="adj1" fmla="val 14966"/>
              <a:gd name="adj2" fmla="val 69944"/>
              <a:gd name="adj3" fmla="val 33333"/>
            </a:avLst>
          </a:prstGeom>
          <a:solidFill>
            <a:srgbClr val="00CC99"/>
          </a:solidFill>
          <a:ln w="9525">
            <a:solidFill>
              <a:srgbClr val="00CC66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r>
              <a:rPr lang="en-US">
                <a:solidFill>
                  <a:srgbClr val="FF0000"/>
                </a:solidFill>
              </a:rPr>
              <a:t>Rs</a:t>
            </a:r>
            <a:r>
              <a:rPr lang="en-US"/>
              <a:t>.</a:t>
            </a:r>
          </a:p>
        </p:txBody>
      </p:sp>
      <p:sp>
        <p:nvSpPr>
          <p:cNvPr id="34830" name="AutoShape 14"/>
          <p:cNvSpPr>
            <a:spLocks noChangeArrowheads="1"/>
          </p:cNvSpPr>
          <p:nvPr/>
        </p:nvSpPr>
        <p:spPr bwMode="auto">
          <a:xfrm rot="-10493676">
            <a:off x="7153276" y="2971800"/>
            <a:ext cx="720725" cy="1981200"/>
          </a:xfrm>
          <a:prstGeom prst="curvedRightArrow">
            <a:avLst>
              <a:gd name="adj1" fmla="val 14966"/>
              <a:gd name="adj2" fmla="val 69944"/>
              <a:gd name="adj3" fmla="val 33333"/>
            </a:avLst>
          </a:prstGeom>
          <a:solidFill>
            <a:srgbClr val="00FF00"/>
          </a:solidFill>
          <a:ln w="9525">
            <a:solidFill>
              <a:srgbClr val="00CC66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r>
              <a:rPr lang="en-US">
                <a:solidFill>
                  <a:srgbClr val="FF0000"/>
                </a:solidFill>
              </a:rPr>
              <a:t>Rs</a:t>
            </a:r>
            <a:r>
              <a:rPr lang="en-US"/>
              <a:t>.</a:t>
            </a:r>
          </a:p>
        </p:txBody>
      </p:sp>
      <p:sp>
        <p:nvSpPr>
          <p:cNvPr id="34831" name="AutoShape 15"/>
          <p:cNvSpPr>
            <a:spLocks noChangeArrowheads="1"/>
          </p:cNvSpPr>
          <p:nvPr/>
        </p:nvSpPr>
        <p:spPr bwMode="auto">
          <a:xfrm rot="10368409">
            <a:off x="6629401" y="2895600"/>
            <a:ext cx="720725" cy="1981200"/>
          </a:xfrm>
          <a:prstGeom prst="curvedRightArrow">
            <a:avLst>
              <a:gd name="adj1" fmla="val 14966"/>
              <a:gd name="adj2" fmla="val 69944"/>
              <a:gd name="adj3" fmla="val 33333"/>
            </a:avLst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r>
              <a:rPr lang="en-US">
                <a:solidFill>
                  <a:srgbClr val="FF0000"/>
                </a:solidFill>
              </a:rPr>
              <a:t>Rs</a:t>
            </a:r>
            <a:r>
              <a:rPr lang="en-US"/>
              <a:t>.</a:t>
            </a:r>
          </a:p>
        </p:txBody>
      </p:sp>
      <p:sp>
        <p:nvSpPr>
          <p:cNvPr id="34832" name="AutoShape 16"/>
          <p:cNvSpPr>
            <a:spLocks noChangeArrowheads="1"/>
          </p:cNvSpPr>
          <p:nvPr/>
        </p:nvSpPr>
        <p:spPr bwMode="auto">
          <a:xfrm rot="-9791699">
            <a:off x="5486400" y="4572000"/>
            <a:ext cx="890588" cy="4381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r>
              <a:rPr lang="en-US"/>
              <a:t>$</a:t>
            </a: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1828800" y="5699125"/>
            <a:ext cx="4114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000" b="1" dirty="0" err="1">
                <a:solidFill>
                  <a:srgbClr val="FF3300"/>
                </a:solidFill>
              </a:rPr>
              <a:t>CostofEnergyandotherimports</a:t>
            </a:r>
            <a:endParaRPr lang="en-GB" sz="2000" b="1" dirty="0">
              <a:solidFill>
                <a:srgbClr val="FF33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2000" b="1" dirty="0" err="1">
                <a:solidFill>
                  <a:srgbClr val="FF3300"/>
                </a:solidFill>
              </a:rPr>
              <a:t>DrainingtheEconomy</a:t>
            </a:r>
            <a:endParaRPr lang="en-GB" sz="2000" b="1" dirty="0">
              <a:solidFill>
                <a:srgbClr val="FF3300"/>
              </a:solidFill>
            </a:endParaRP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5867400" y="6078539"/>
            <a:ext cx="4800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000" b="1" dirty="0" err="1">
                <a:solidFill>
                  <a:srgbClr val="3333CC"/>
                </a:solidFill>
              </a:rPr>
              <a:t>ValueofEnergyandlocalinputs</a:t>
            </a:r>
            <a:endParaRPr lang="en-GB" sz="2000" b="1" dirty="0">
              <a:solidFill>
                <a:srgbClr val="3333CC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2000" b="1" dirty="0" err="1">
                <a:solidFill>
                  <a:srgbClr val="3333CC"/>
                </a:solidFill>
              </a:rPr>
              <a:t>CatalysingtheEconomy</a:t>
            </a:r>
            <a:r>
              <a:rPr lang="en-GB" sz="2000" b="1" dirty="0">
                <a:solidFill>
                  <a:srgbClr val="3333CC"/>
                </a:solidFill>
              </a:rPr>
              <a:t>!!</a:t>
            </a: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2133600" y="1981200"/>
            <a:ext cx="1981200" cy="457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latin typeface="BatangChe" pitchFamily="49" charset="-127"/>
              </a:rPr>
              <a:t>TheBurden</a:t>
            </a:r>
            <a:endParaRPr lang="en-US" sz="2400" b="1" dirty="0">
              <a:latin typeface="BatangChe" pitchFamily="49" charset="-127"/>
            </a:endParaRPr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5785856" y="2058174"/>
            <a:ext cx="2971800" cy="4572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err="1"/>
              <a:t>ConverttoaBoon</a:t>
            </a:r>
            <a:endParaRPr lang="en-US" sz="2400" b="1" dirty="0"/>
          </a:p>
        </p:txBody>
      </p:sp>
      <p:sp>
        <p:nvSpPr>
          <p:cNvPr id="34837" name="AutoShape 5"/>
          <p:cNvSpPr>
            <a:spLocks noChangeArrowheads="1"/>
          </p:cNvSpPr>
          <p:nvPr/>
        </p:nvSpPr>
        <p:spPr bwMode="auto">
          <a:xfrm rot="9147094">
            <a:off x="8885238" y="3246438"/>
            <a:ext cx="990600" cy="990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r>
              <a:rPr lang="en-US"/>
              <a:t>$$$</a:t>
            </a:r>
          </a:p>
        </p:txBody>
      </p:sp>
      <p:sp>
        <p:nvSpPr>
          <p:cNvPr id="34838" name="AutoShape 5"/>
          <p:cNvSpPr>
            <a:spLocks noChangeArrowheads="1"/>
          </p:cNvSpPr>
          <p:nvPr/>
        </p:nvSpPr>
        <p:spPr bwMode="auto">
          <a:xfrm rot="1208482">
            <a:off x="5473700" y="3644900"/>
            <a:ext cx="990600" cy="990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r>
              <a:rPr lang="en-US"/>
              <a:t>$$$</a:t>
            </a:r>
          </a:p>
        </p:txBody>
      </p:sp>
      <p:sp>
        <p:nvSpPr>
          <p:cNvPr id="48151" name="TextBox 25"/>
          <p:cNvSpPr txBox="1">
            <a:spLocks noChangeArrowheads="1"/>
          </p:cNvSpPr>
          <p:nvPr/>
        </p:nvSpPr>
        <p:spPr bwMode="auto">
          <a:xfrm>
            <a:off x="5257800" y="34290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CERS</a:t>
            </a:r>
          </a:p>
        </p:txBody>
      </p:sp>
      <p:sp>
        <p:nvSpPr>
          <p:cNvPr id="48152" name="Rectangle 26"/>
          <p:cNvSpPr>
            <a:spLocks noChangeArrowheads="1"/>
          </p:cNvSpPr>
          <p:nvPr/>
        </p:nvSpPr>
        <p:spPr bwMode="auto">
          <a:xfrm>
            <a:off x="9220200" y="2971800"/>
            <a:ext cx="6481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CERS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9D00C-2083-4C2E-B8C5-491F44EACF52}" type="datetime1">
              <a:rPr lang="en-US" smtClean="0"/>
              <a:pPr/>
              <a:t>8/18/2024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9780-282F-4714-8D6C-0F98F728F1A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798864" y="256958"/>
            <a:ext cx="32451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Cost of Fuel Imports for Electricity and Transport</a:t>
            </a:r>
          </a:p>
          <a:p>
            <a:r>
              <a:rPr lang="en-US" sz="2800" dirty="0">
                <a:solidFill>
                  <a:srgbClr val="FF0000"/>
                </a:solidFill>
              </a:rPr>
              <a:t>US$5000 Million and will continue to increase</a:t>
            </a:r>
          </a:p>
        </p:txBody>
      </p:sp>
    </p:spTree>
    <p:extLst>
      <p:ext uri="{BB962C8B-B14F-4D97-AF65-F5344CB8AC3E}">
        <p14:creationId xmlns:p14="http://schemas.microsoft.com/office/powerpoint/2010/main" val="2659313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  <p:bldP spid="34822" grpId="0" animBg="1"/>
      <p:bldP spid="34823" grpId="0" animBg="1"/>
      <p:bldP spid="34824" grpId="0" animBg="1"/>
      <p:bldP spid="34825" grpId="0" animBg="1"/>
      <p:bldP spid="34826" grpId="0" animBg="1"/>
      <p:bldP spid="34827" grpId="0" animBg="1"/>
      <p:bldP spid="34828" grpId="0" animBg="1"/>
      <p:bldP spid="34829" grpId="0" animBg="1"/>
      <p:bldP spid="34830" grpId="0" animBg="1"/>
      <p:bldP spid="34831" grpId="0" animBg="1"/>
      <p:bldP spid="34832" grpId="0" animBg="1"/>
      <p:bldP spid="34835" grpId="0" animBg="1"/>
      <p:bldP spid="34836" grpId="0" animBg="1"/>
      <p:bldP spid="34837" grpId="0" animBg="1"/>
      <p:bldP spid="348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24DF0F-D8D0-DDA6-7970-C53AEACE7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Oil is the Prime Culprit for the damage</a:t>
            </a:r>
          </a:p>
        </p:txBody>
      </p:sp>
      <p:pic>
        <p:nvPicPr>
          <p:cNvPr id="7" name="Content Placeholder 6">
            <a:hlinkClick r:id="rId2"/>
            <a:extLst>
              <a:ext uri="{FF2B5EF4-FFF2-40B4-BE49-F238E27FC236}">
                <a16:creationId xmlns:a16="http://schemas.microsoft.com/office/drawing/2014/main" id="{F68EBDF6-7244-5B34-F480-154D3F65FE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1" y="1937658"/>
            <a:ext cx="5906729" cy="3675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>
            <a:hlinkClick r:id="rId4"/>
            <a:extLst>
              <a:ext uri="{FF2B5EF4-FFF2-40B4-BE49-F238E27FC236}">
                <a16:creationId xmlns:a16="http://schemas.microsoft.com/office/drawing/2014/main" id="{B09C8CAF-9076-0915-37CB-37564FB802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1861457"/>
            <a:ext cx="5462037" cy="40706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7005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BA85DA-F8C6-7A07-5B7B-9B5AE5C0D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need to add  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29A4B5-256D-23D9-1321-DD14D3559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1400 GWh of Roof Top Solar PV from 1000 MW addition</a:t>
            </a:r>
          </a:p>
          <a:p>
            <a:r>
              <a:rPr lang="en-US" dirty="0"/>
              <a:t>3015 GWh  NCRE –</a:t>
            </a:r>
          </a:p>
          <a:p>
            <a:pPr lvl="1"/>
            <a:r>
              <a:rPr lang="en-US" dirty="0"/>
              <a:t> Wind ,  		 1380  GWh from 450 MW addition</a:t>
            </a:r>
          </a:p>
          <a:p>
            <a:pPr lvl="1"/>
            <a:r>
              <a:rPr lang="en-US" dirty="0"/>
              <a:t>Solar Parks           350  GWH  from 250 MW addition</a:t>
            </a:r>
          </a:p>
          <a:p>
            <a:pPr lvl="1"/>
            <a:r>
              <a:rPr lang="en-US" dirty="0"/>
              <a:t>Bio Mass,	 375 GWh from  50 MW addition</a:t>
            </a:r>
          </a:p>
          <a:p>
            <a:pPr lvl="1"/>
            <a:r>
              <a:rPr lang="en-US" dirty="0"/>
              <a:t>Mini Hydro 	275   GWh from 70 MW addition </a:t>
            </a:r>
          </a:p>
          <a:p>
            <a:r>
              <a:rPr lang="en-US" dirty="0"/>
              <a:t>DSM  300 GWh </a:t>
            </a:r>
          </a:p>
          <a:p>
            <a:pPr lvl="1"/>
            <a:r>
              <a:rPr lang="en-US" dirty="0"/>
              <a:t>Replace 20 Million CFL bulbs with LEDS</a:t>
            </a:r>
          </a:p>
          <a:p>
            <a:pPr lvl="1"/>
            <a:r>
              <a:rPr lang="en-US" dirty="0"/>
              <a:t>Replace old motors with Energy Efficient motors </a:t>
            </a:r>
          </a:p>
        </p:txBody>
      </p:sp>
    </p:spTree>
    <p:extLst>
      <p:ext uri="{BB962C8B-B14F-4D97-AF65-F5344CB8AC3E}">
        <p14:creationId xmlns:p14="http://schemas.microsoft.com/office/powerpoint/2010/main" val="312829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92231-CD68-232F-9D16-982129873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97442"/>
          </a:xfrm>
        </p:spPr>
        <p:txBody>
          <a:bodyPr>
            <a:normAutofit fontScale="90000"/>
          </a:bodyPr>
          <a:lstStyle/>
          <a:p>
            <a:r>
              <a:rPr lang="en-US" dirty="0"/>
              <a:t>Current Projects in pipe line outside NCRE scope</a:t>
            </a:r>
            <a:br>
              <a:rPr lang="en-US" dirty="0"/>
            </a:br>
            <a:r>
              <a:rPr lang="en-US" sz="3100" dirty="0">
                <a:solidFill>
                  <a:srgbClr val="FF0000"/>
                </a:solidFill>
              </a:rPr>
              <a:t>RE Development Plan 2022 - SLSEA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55D00B-481E-C600-7B7B-762204597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935665"/>
            <a:ext cx="10026502" cy="5040570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3DC303C9-DFC0-396C-ECE8-DFEB35B063D3}"/>
              </a:ext>
            </a:extLst>
          </p:cNvPr>
          <p:cNvSpPr/>
          <p:nvPr/>
        </p:nvSpPr>
        <p:spPr>
          <a:xfrm>
            <a:off x="9733222" y="2441646"/>
            <a:ext cx="584790" cy="156682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BD08FD-302A-F0D6-28F5-26B0DA64C5B7}"/>
              </a:ext>
            </a:extLst>
          </p:cNvPr>
          <p:cNvSpPr txBox="1"/>
          <p:nvPr/>
        </p:nvSpPr>
        <p:spPr>
          <a:xfrm>
            <a:off x="10621926" y="3349256"/>
            <a:ext cx="1169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450</a:t>
            </a:r>
            <a:r>
              <a:rPr lang="en-US" dirty="0"/>
              <a:t> MW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9ACB9D94-4A2A-EDEC-5F87-B04C10B67ADA}"/>
              </a:ext>
            </a:extLst>
          </p:cNvPr>
          <p:cNvSpPr/>
          <p:nvPr/>
        </p:nvSpPr>
        <p:spPr>
          <a:xfrm>
            <a:off x="9733222" y="4008474"/>
            <a:ext cx="584790" cy="156682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C8FAF1-AB54-3263-ED12-E2BE3CF62991}"/>
              </a:ext>
            </a:extLst>
          </p:cNvPr>
          <p:cNvSpPr txBox="1"/>
          <p:nvPr/>
        </p:nvSpPr>
        <p:spPr>
          <a:xfrm>
            <a:off x="10781413" y="4880344"/>
            <a:ext cx="1169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250 MW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383BDC-9EA1-8B9C-5335-A4B13388D701}"/>
              </a:ext>
            </a:extLst>
          </p:cNvPr>
          <p:cNvSpPr txBox="1"/>
          <p:nvPr/>
        </p:nvSpPr>
        <p:spPr>
          <a:xfrm>
            <a:off x="1233377" y="6018028"/>
            <a:ext cx="8601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 two illegal unsolicited wind and solar projects  promoted by the Ministry are ignored</a:t>
            </a:r>
          </a:p>
        </p:txBody>
      </p:sp>
    </p:spTree>
    <p:extLst>
      <p:ext uri="{BB962C8B-B14F-4D97-AF65-F5344CB8AC3E}">
        <p14:creationId xmlns:p14="http://schemas.microsoft.com/office/powerpoint/2010/main" val="842479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4B2FF-EDB6-CA7B-2137-0D8F054E8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972"/>
            <a:ext cx="10515600" cy="794658"/>
          </a:xfrm>
        </p:spPr>
        <p:txBody>
          <a:bodyPr/>
          <a:lstStyle/>
          <a:p>
            <a:r>
              <a:rPr lang="en-US" dirty="0"/>
              <a:t>The Change possible is in our hands</a:t>
            </a:r>
          </a:p>
        </p:txBody>
      </p:sp>
      <p:pic>
        <p:nvPicPr>
          <p:cNvPr id="4" name="Content Placeholder 3">
            <a:hlinkClick r:id="rId2"/>
            <a:extLst>
              <a:ext uri="{FF2B5EF4-FFF2-40B4-BE49-F238E27FC236}">
                <a16:creationId xmlns:a16="http://schemas.microsoft.com/office/drawing/2014/main" id="{05E10557-1084-64AE-3A6F-24761A0FDB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r="4832"/>
          <a:stretch/>
        </p:blipFill>
        <p:spPr bwMode="auto">
          <a:xfrm>
            <a:off x="685799" y="2226128"/>
            <a:ext cx="5571337" cy="3897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>
            <a:hlinkClick r:id="rId4"/>
            <a:extLst>
              <a:ext uri="{FF2B5EF4-FFF2-40B4-BE49-F238E27FC236}">
                <a16:creationId xmlns:a16="http://schemas.microsoft.com/office/drawing/2014/main" id="{7A72326F-0662-F575-2272-0EB2DD12B7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9" r="4812"/>
          <a:stretch/>
        </p:blipFill>
        <p:spPr bwMode="auto">
          <a:xfrm>
            <a:off x="6475925" y="2177142"/>
            <a:ext cx="5181600" cy="39950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5803FB-5B99-EECF-717F-F2CFAC04136D}"/>
              </a:ext>
            </a:extLst>
          </p:cNvPr>
          <p:cNvSpPr/>
          <p:nvPr/>
        </p:nvSpPr>
        <p:spPr>
          <a:xfrm>
            <a:off x="685800" y="6074229"/>
            <a:ext cx="5181600" cy="58442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B352A8-D0DC-30C7-A1CE-C7CC9A9D99E7}"/>
              </a:ext>
            </a:extLst>
          </p:cNvPr>
          <p:cNvSpPr txBox="1"/>
          <p:nvPr/>
        </p:nvSpPr>
        <p:spPr>
          <a:xfrm>
            <a:off x="685799" y="1349829"/>
            <a:ext cx="494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TheEnergyMixIn1</a:t>
            </a:r>
            <a:r>
              <a:rPr lang="en-US" sz="2800" baseline="30000" dirty="0">
                <a:solidFill>
                  <a:srgbClr val="FF0000"/>
                </a:solidFill>
              </a:rPr>
              <a:t>st</a:t>
            </a:r>
            <a:r>
              <a:rPr lang="en-US" sz="2800" dirty="0">
                <a:solidFill>
                  <a:srgbClr val="FF0000"/>
                </a:solidFill>
              </a:rPr>
              <a:t>Jan2024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03E4D7-4727-3B5E-B6BA-9B44E39D80B5}"/>
              </a:ext>
            </a:extLst>
          </p:cNvPr>
          <p:cNvSpPr txBox="1"/>
          <p:nvPr/>
        </p:nvSpPr>
        <p:spPr>
          <a:xfrm>
            <a:off x="6389914" y="1240971"/>
            <a:ext cx="5353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TheEnergyMixon9</a:t>
            </a:r>
            <a:r>
              <a:rPr lang="en-US" sz="2800" baseline="30000" dirty="0">
                <a:solidFill>
                  <a:srgbClr val="FF0000"/>
                </a:solidFill>
              </a:rPr>
              <a:t>th</a:t>
            </a:r>
            <a:r>
              <a:rPr lang="en-US" sz="2800" dirty="0">
                <a:solidFill>
                  <a:srgbClr val="FF0000"/>
                </a:solidFill>
              </a:rPr>
              <a:t>March2024</a:t>
            </a:r>
          </a:p>
        </p:txBody>
      </p:sp>
    </p:spTree>
    <p:extLst>
      <p:ext uri="{BB962C8B-B14F-4D97-AF65-F5344CB8AC3E}">
        <p14:creationId xmlns:p14="http://schemas.microsoft.com/office/powerpoint/2010/main" val="2775586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1386</Words>
  <Application>Microsoft Office PowerPoint</Application>
  <PresentationFormat>Widescreen</PresentationFormat>
  <Paragraphs>276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BatangChe</vt:lpstr>
      <vt:lpstr>Arial</vt:lpstr>
      <vt:lpstr>Calibri</vt:lpstr>
      <vt:lpstr>Calibri Light</vt:lpstr>
      <vt:lpstr>Times New Roman</vt:lpstr>
      <vt:lpstr>Verdana</vt:lpstr>
      <vt:lpstr>Office Theme</vt:lpstr>
      <vt:lpstr>Energy Resources Belong  to the People   Let us Stake our Claim Now</vt:lpstr>
      <vt:lpstr>   </vt:lpstr>
      <vt:lpstr>PowerPoint Presentation</vt:lpstr>
      <vt:lpstr>PowerPoint Presentation</vt:lpstr>
      <vt:lpstr>PowerPoint Presentation</vt:lpstr>
      <vt:lpstr>Oil is the Prime Culprit for the damage</vt:lpstr>
      <vt:lpstr>What do we need to add  ?</vt:lpstr>
      <vt:lpstr>Current Projects in pipe line outside NCRE scope RE Development Plan 2022 - SLSEA</vt:lpstr>
      <vt:lpstr>The Change possible is in our hands</vt:lpstr>
      <vt:lpstr>The Path is Clear–RT Solar is leading the race</vt:lpstr>
      <vt:lpstr>It is the proverbial Win- Win in practice</vt:lpstr>
      <vt:lpstr>Additional Income to Prosumers !!</vt:lpstr>
      <vt:lpstr>The Multiple Benefits to Prosumer and Sri Lanka </vt:lpstr>
      <vt:lpstr>PowerPoint Presentation</vt:lpstr>
      <vt:lpstr>PowerPoint Presentation</vt:lpstr>
      <vt:lpstr>Multiple Benefits of Dendro Power </vt:lpstr>
      <vt:lpstr>Some Numbers to Note !!</vt:lpstr>
      <vt:lpstr>The potential windfall possible </vt:lpstr>
      <vt:lpstr>The Conventional  Wisdom !!</vt:lpstr>
      <vt:lpstr>A New Paradigm !!  The Energy Sector to  be a Sri Lankan Industry </vt:lpstr>
      <vt:lpstr>Stage 1 – Year 2030 for internal energy security </vt:lpstr>
      <vt:lpstr>Stage II – Export Potential to tap the Pot of Gold </vt:lpstr>
      <vt:lpstr>Some essential firm policy decisions are needed for a Secure Energy Future </vt:lpstr>
      <vt:lpstr>Is there a Stage 1 A ?</vt:lpstr>
      <vt:lpstr>The Elephant in the room !</vt:lpstr>
      <vt:lpstr>PowerPoint Presentation</vt:lpstr>
      <vt:lpstr>The Comparisons in Context- CBSL Report 2022 </vt:lpstr>
      <vt:lpstr>Who could make this change?</vt:lpstr>
      <vt:lpstr>A Collective Responsibility towards an Energy Secure Sri Lanka - Developed by Sri Lankans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Rishani Jay</dc:creator>
  <cp:lastModifiedBy>Rishani Jay</cp:lastModifiedBy>
  <cp:revision>19</cp:revision>
  <dcterms:created xsi:type="dcterms:W3CDTF">2024-08-02T14:32:38Z</dcterms:created>
  <dcterms:modified xsi:type="dcterms:W3CDTF">2024-08-18T14:18:56Z</dcterms:modified>
</cp:coreProperties>
</file>